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7"/>
  </p:notesMasterIdLst>
  <p:sldIdLst>
    <p:sldId id="287" r:id="rId2"/>
    <p:sldId id="292" r:id="rId3"/>
    <p:sldId id="313" r:id="rId4"/>
    <p:sldId id="311" r:id="rId5"/>
    <p:sldId id="288" r:id="rId6"/>
    <p:sldId id="291" r:id="rId7"/>
    <p:sldId id="318" r:id="rId8"/>
    <p:sldId id="316" r:id="rId9"/>
    <p:sldId id="303" r:id="rId10"/>
    <p:sldId id="304" r:id="rId11"/>
    <p:sldId id="306" r:id="rId12"/>
    <p:sldId id="305" r:id="rId13"/>
    <p:sldId id="301" r:id="rId14"/>
    <p:sldId id="312" r:id="rId15"/>
    <p:sldId id="310" r:id="rId16"/>
  </p:sldIdLst>
  <p:sldSz cx="9144000" cy="5143500" type="screen16x9"/>
  <p:notesSz cx="6858000" cy="9144000"/>
  <p:defaultTextStyle>
    <a:defPPr>
      <a:defRPr lang="en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0430A9-D972-994E-8179-27817CBA257C}">
          <p14:sldIdLst>
            <p14:sldId id="287"/>
          </p14:sldIdLst>
        </p14:section>
        <p14:section name="Final" id="{B63AE105-0D4E-064D-A56D-C60C3B86B4D4}">
          <p14:sldIdLst>
            <p14:sldId id="292"/>
            <p14:sldId id="313"/>
            <p14:sldId id="311"/>
            <p14:sldId id="288"/>
            <p14:sldId id="291"/>
            <p14:sldId id="318"/>
            <p14:sldId id="316"/>
            <p14:sldId id="303"/>
            <p14:sldId id="304"/>
            <p14:sldId id="306"/>
            <p14:sldId id="305"/>
            <p14:sldId id="301"/>
            <p14:sldId id="312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C164CF-B3FB-C841-A3A9-1D33AA61EF50}" name="KayErik Jenss" initials="KJ" userId="S::kayerik.jenss@student.unisg.ch::2172a756-aabb-455c-ad6b-1a20a0bb5a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0"/>
    <p:restoredTop sz="66323"/>
  </p:normalViewPr>
  <p:slideViewPr>
    <p:cSldViewPr snapToGrid="0">
      <p:cViewPr>
        <p:scale>
          <a:sx n="124" d="100"/>
          <a:sy n="124" d="100"/>
        </p:scale>
        <p:origin x="1800" y="-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mann, Jonas" userId="460ea98a-6cad-4d91-b510-4869894c4d7e" providerId="ADAL" clId="{018BB717-7F3E-3546-86E5-D70E8A00CAA3}"/>
    <pc:docChg chg="undo custSel modSld">
      <pc:chgData name="Hermann, Jonas" userId="460ea98a-6cad-4d91-b510-4869894c4d7e" providerId="ADAL" clId="{018BB717-7F3E-3546-86E5-D70E8A00CAA3}" dt="2023-01-09T09:06:13.223" v="10" actId="1076"/>
      <pc:docMkLst>
        <pc:docMk/>
      </pc:docMkLst>
      <pc:sldChg chg="modNotesTx">
        <pc:chgData name="Hermann, Jonas" userId="460ea98a-6cad-4d91-b510-4869894c4d7e" providerId="ADAL" clId="{018BB717-7F3E-3546-86E5-D70E8A00CAA3}" dt="2023-01-07T14:22:28.018" v="6" actId="20577"/>
        <pc:sldMkLst>
          <pc:docMk/>
          <pc:sldMk cId="4062575814" sldId="303"/>
        </pc:sldMkLst>
      </pc:sldChg>
      <pc:sldChg chg="modSp mod">
        <pc:chgData name="Hermann, Jonas" userId="460ea98a-6cad-4d91-b510-4869894c4d7e" providerId="ADAL" clId="{018BB717-7F3E-3546-86E5-D70E8A00CAA3}" dt="2023-01-09T09:06:13.223" v="10" actId="1076"/>
        <pc:sldMkLst>
          <pc:docMk/>
          <pc:sldMk cId="3963815862" sldId="318"/>
        </pc:sldMkLst>
        <pc:spChg chg="mod">
          <ac:chgData name="Hermann, Jonas" userId="460ea98a-6cad-4d91-b510-4869894c4d7e" providerId="ADAL" clId="{018BB717-7F3E-3546-86E5-D70E8A00CAA3}" dt="2023-01-09T09:06:13.223" v="10" actId="1076"/>
          <ac:spMkLst>
            <pc:docMk/>
            <pc:sldMk cId="3963815862" sldId="318"/>
            <ac:spMk id="9" creationId="{5847FFDE-9764-C9D6-8A30-9BE435AE3E29}"/>
          </ac:spMkLst>
        </pc:spChg>
        <pc:picChg chg="mod">
          <ac:chgData name="Hermann, Jonas" userId="460ea98a-6cad-4d91-b510-4869894c4d7e" providerId="ADAL" clId="{018BB717-7F3E-3546-86E5-D70E8A00CAA3}" dt="2023-01-09T09:06:12.700" v="9" actId="1076"/>
          <ac:picMkLst>
            <pc:docMk/>
            <pc:sldMk cId="3963815862" sldId="318"/>
            <ac:picMk id="10" creationId="{53D06405-E27B-587F-B1CB-00519DA5A4F3}"/>
          </ac:picMkLst>
        </pc:picChg>
      </pc:sldChg>
    </pc:docChg>
  </pc:docChgLst>
  <pc:docChgLst>
    <pc:chgData name="Hermann, Jonas" userId="460ea98a-6cad-4d91-b510-4869894c4d7e" providerId="ADAL" clId="{734ABB11-7368-4040-ADD5-21C3DAE580CA}"/>
    <pc:docChg chg="modSld">
      <pc:chgData name="Hermann, Jonas" userId="460ea98a-6cad-4d91-b510-4869894c4d7e" providerId="ADAL" clId="{734ABB11-7368-4040-ADD5-21C3DAE580CA}" dt="2022-12-14T12:19:59.569" v="3"/>
      <pc:docMkLst>
        <pc:docMk/>
      </pc:docMkLst>
      <pc:sldChg chg="modAnim">
        <pc:chgData name="Hermann, Jonas" userId="460ea98a-6cad-4d91-b510-4869894c4d7e" providerId="ADAL" clId="{734ABB11-7368-4040-ADD5-21C3DAE580CA}" dt="2022-12-14T12:17:55.209" v="1"/>
        <pc:sldMkLst>
          <pc:docMk/>
          <pc:sldMk cId="4194804926" sldId="301"/>
        </pc:sldMkLst>
      </pc:sldChg>
      <pc:sldChg chg="modAnim">
        <pc:chgData name="Hermann, Jonas" userId="460ea98a-6cad-4d91-b510-4869894c4d7e" providerId="ADAL" clId="{734ABB11-7368-4040-ADD5-21C3DAE580CA}" dt="2022-12-14T12:18:19.920" v="2"/>
        <pc:sldMkLst>
          <pc:docMk/>
          <pc:sldMk cId="707619595" sldId="304"/>
        </pc:sldMkLst>
      </pc:sldChg>
      <pc:sldChg chg="modAnim">
        <pc:chgData name="Hermann, Jonas" userId="460ea98a-6cad-4d91-b510-4869894c4d7e" providerId="ADAL" clId="{734ABB11-7368-4040-ADD5-21C3DAE580CA}" dt="2022-12-14T12:19:59.569" v="3"/>
        <pc:sldMkLst>
          <pc:docMk/>
          <pc:sldMk cId="2856927118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07A81-9101-2840-AE41-25435B932E55}" type="datetimeFigureOut">
              <a:rPr lang="de-DE" smtClean="0"/>
              <a:t>07.01.23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7B950-8B37-8F43-BC41-62221D4662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18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020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vs</a:t>
            </a:r>
            <a:r>
              <a:rPr lang="de-DE" dirty="0"/>
              <a:t> Stream Processing:</a:t>
            </a:r>
          </a:p>
          <a:p>
            <a:pPr marL="171450" indent="-171450">
              <a:buFontTx/>
              <a:buChar char="-"/>
            </a:pPr>
            <a:r>
              <a:rPr lang="de-DE" dirty="0"/>
              <a:t>Stream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„real time“ </a:t>
            </a:r>
            <a:r>
              <a:rPr lang="de-DE" dirty="0" err="1"/>
              <a:t>systems</a:t>
            </a:r>
            <a:r>
              <a:rPr lang="de-DE" dirty="0"/>
              <a:t> -&gt;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processed</a:t>
            </a:r>
            <a:r>
              <a:rPr lang="de-DE" dirty="0"/>
              <a:t> </a:t>
            </a:r>
            <a:r>
              <a:rPr lang="de-DE" dirty="0" err="1"/>
              <a:t>exclusively</a:t>
            </a:r>
            <a:r>
              <a:rPr lang="de-DE" dirty="0"/>
              <a:t> -&gt;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latency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Batch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not real time </a:t>
            </a:r>
            <a:r>
              <a:rPr lang="de-DE" dirty="0" err="1"/>
              <a:t>systems</a:t>
            </a:r>
            <a:r>
              <a:rPr lang="de-DE" dirty="0"/>
              <a:t> -&gt;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processed</a:t>
            </a:r>
            <a:r>
              <a:rPr lang="de-DE" dirty="0"/>
              <a:t> in </a:t>
            </a:r>
            <a:r>
              <a:rPr lang="de-DE" dirty="0" err="1"/>
              <a:t>batches</a:t>
            </a:r>
            <a:r>
              <a:rPr lang="de-DE" dirty="0"/>
              <a:t> -&gt;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-&gt;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throughput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Micro </a:t>
            </a:r>
            <a:r>
              <a:rPr lang="de-DE" dirty="0" err="1"/>
              <a:t>Batching</a:t>
            </a:r>
            <a:r>
              <a:rPr lang="de-DE" dirty="0"/>
              <a:t> -&gt; Best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worlds</a:t>
            </a:r>
            <a:r>
              <a:rPr lang="de-DE" dirty="0"/>
              <a:t> -&gt;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 but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throughput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-&gt;https://</a:t>
            </a:r>
            <a:r>
              <a:rPr lang="de-DE" dirty="0" err="1"/>
              <a:t>sqlstream.com</a:t>
            </a:r>
            <a:r>
              <a:rPr lang="de-DE" dirty="0"/>
              <a:t>/5-reasons-why-spark-streamings-batch-processing-of-data-streams-is-not-stream-processing/ Spark &gt; Storm on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http://</a:t>
            </a:r>
            <a:r>
              <a:rPr lang="de-DE" dirty="0" err="1"/>
              <a:t>blog.ditullio.fr</a:t>
            </a:r>
            <a:r>
              <a:rPr lang="de-DE" dirty="0"/>
              <a:t>/2015/10/31/mini-cluster-part-iv-</a:t>
            </a:r>
            <a:r>
              <a:rPr lang="de-DE" dirty="0" err="1"/>
              <a:t>word</a:t>
            </a:r>
            <a:r>
              <a:rPr lang="de-DE" dirty="0"/>
              <a:t>-count-benchmark/</a:t>
            </a:r>
          </a:p>
          <a:p>
            <a:pPr marL="171450" indent="-171450">
              <a:buFontTx/>
              <a:buChar char="-"/>
            </a:pPr>
            <a:r>
              <a:rPr lang="de-DE" dirty="0"/>
              <a:t>-&gt; Spark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wordcount</a:t>
            </a:r>
            <a:r>
              <a:rPr lang="de-DE" dirty="0"/>
              <a:t> benchmark -&gt;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55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Yellow </a:t>
            </a:r>
            <a:r>
              <a:rPr lang="de-DE" err="1"/>
              <a:t>mark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244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</a:t>
            </a:r>
            <a:r>
              <a:rPr lang="de-DE" err="1"/>
              <a:t>sqlstream.com</a:t>
            </a:r>
            <a:r>
              <a:rPr lang="de-DE"/>
              <a:t>/5-reasons-why-spark-streamings-batch-processing-of-data-streams-is-not-stream-processing/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92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Kafka  </a:t>
            </a:r>
            <a:r>
              <a:rPr lang="de-DE" dirty="0" err="1"/>
              <a:t>pub</a:t>
            </a:r>
            <a:r>
              <a:rPr lang="de-DE" dirty="0"/>
              <a:t> </a:t>
            </a:r>
            <a:r>
              <a:rPr lang="de-DE" dirty="0" err="1"/>
              <a:t>sub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94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86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You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could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also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mention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that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system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is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meant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long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-term)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to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provide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support /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interventions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presence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high CL. Thus,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need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for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„real time“ and a robust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measure</a:t>
            </a:r>
            <a:endParaRPr lang="de-DE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CL -&gt;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latency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-&gt;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Pupil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dilation</a:t>
            </a:r>
            <a:endParaRPr lang="de-DE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de-DE"/>
          </a:p>
          <a:p>
            <a:endParaRPr lang="de-DE"/>
          </a:p>
          <a:p>
            <a:r>
              <a:rPr lang="de-DE" err="1"/>
              <a:t>Challenging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97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You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could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also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mention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that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system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is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meant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long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-term)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to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provide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support /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interventions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presence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high CL. Thus,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need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for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„real time“ and a robust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measure</a:t>
            </a:r>
            <a:endParaRPr lang="de-DE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CL -&gt;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latency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-&gt;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Pupil</a:t>
            </a:r>
            <a:r>
              <a:rPr lang="de-DE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err="1">
                <a:solidFill>
                  <a:srgbClr val="000000"/>
                </a:solidFill>
                <a:effectLst/>
                <a:latin typeface="Helvetica" pitchFamily="2" charset="0"/>
              </a:rPr>
              <a:t>dilation</a:t>
            </a:r>
            <a:endParaRPr lang="de-DE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de-DE" b="1">
                <a:solidFill>
                  <a:schemeClr val="tx1"/>
                </a:solidFill>
              </a:rPr>
              <a:t>(</a:t>
            </a:r>
            <a:r>
              <a:rPr lang="de-DE" b="1" err="1">
                <a:solidFill>
                  <a:schemeClr val="tx1"/>
                </a:solidFill>
              </a:rPr>
              <a:t>Near</a:t>
            </a:r>
            <a:r>
              <a:rPr lang="de-DE" b="1">
                <a:solidFill>
                  <a:schemeClr val="tx1"/>
                </a:solidFill>
              </a:rPr>
              <a:t>) Real Time:</a:t>
            </a:r>
            <a:r>
              <a:rPr lang="de-DE">
                <a:solidFill>
                  <a:schemeClr val="tx1"/>
                </a:solidFill>
              </a:rPr>
              <a:t> Low </a:t>
            </a:r>
            <a:r>
              <a:rPr lang="de-DE" err="1">
                <a:solidFill>
                  <a:schemeClr val="tx1"/>
                </a:solidFill>
              </a:rPr>
              <a:t>latency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between</a:t>
            </a:r>
            <a:r>
              <a:rPr lang="de-DE">
                <a:solidFill>
                  <a:schemeClr val="tx1"/>
                </a:solidFill>
              </a:rPr>
              <a:t> </a:t>
            </a:r>
            <a:r>
              <a:rPr lang="de-DE" err="1">
                <a:solidFill>
                  <a:schemeClr val="tx1"/>
                </a:solidFill>
              </a:rPr>
              <a:t>data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collection</a:t>
            </a:r>
            <a:r>
              <a:rPr lang="de-DE">
                <a:solidFill>
                  <a:schemeClr val="tx1"/>
                </a:solidFill>
              </a:rPr>
              <a:t> and </a:t>
            </a:r>
            <a:r>
              <a:rPr lang="de-DE" err="1">
                <a:solidFill>
                  <a:schemeClr val="tx1"/>
                </a:solidFill>
              </a:rPr>
              <a:t>cognitive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load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results</a:t>
            </a:r>
            <a:endParaRPr lang="de-DE">
              <a:solidFill>
                <a:schemeClr val="tx1"/>
              </a:solidFill>
            </a:endParaRPr>
          </a:p>
          <a:p>
            <a:r>
              <a:rPr lang="de-DE" b="1" err="1">
                <a:solidFill>
                  <a:schemeClr val="tx1"/>
                </a:solidFill>
              </a:rPr>
              <a:t>Measurable</a:t>
            </a:r>
            <a:r>
              <a:rPr lang="de-DE" b="1">
                <a:solidFill>
                  <a:schemeClr val="tx1"/>
                </a:solidFill>
              </a:rPr>
              <a:t> </a:t>
            </a:r>
            <a:r>
              <a:rPr lang="de-DE" b="1" err="1">
                <a:solidFill>
                  <a:schemeClr val="tx1"/>
                </a:solidFill>
              </a:rPr>
              <a:t>Cognitive</a:t>
            </a:r>
            <a:r>
              <a:rPr lang="de-DE" b="1">
                <a:solidFill>
                  <a:schemeClr val="tx1"/>
                </a:solidFill>
              </a:rPr>
              <a:t> Load:</a:t>
            </a:r>
            <a:r>
              <a:rPr lang="de-DE">
                <a:solidFill>
                  <a:schemeClr val="tx1"/>
                </a:solidFill>
              </a:rPr>
              <a:t> Reliable and robust </a:t>
            </a:r>
            <a:r>
              <a:rPr lang="de-DE" err="1">
                <a:solidFill>
                  <a:schemeClr val="tx1"/>
                </a:solidFill>
              </a:rPr>
              <a:t>metrics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for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cognitive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load</a:t>
            </a:r>
            <a:endParaRPr lang="de-DE">
              <a:solidFill>
                <a:schemeClr val="tx1"/>
              </a:solidFill>
            </a:endParaRPr>
          </a:p>
          <a:p>
            <a:r>
              <a:rPr lang="de-DE" b="1" err="1">
                <a:solidFill>
                  <a:schemeClr val="tx1"/>
                </a:solidFill>
              </a:rPr>
              <a:t>Extensibile</a:t>
            </a:r>
            <a:r>
              <a:rPr lang="de-DE" b="1">
                <a:solidFill>
                  <a:schemeClr val="tx1"/>
                </a:solidFill>
              </a:rPr>
              <a:t> </a:t>
            </a:r>
            <a:r>
              <a:rPr lang="de-DE" err="1">
                <a:solidFill>
                  <a:schemeClr val="tx1"/>
                </a:solidFill>
              </a:rPr>
              <a:t>Should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be</a:t>
            </a:r>
            <a:r>
              <a:rPr lang="de-DE">
                <a:solidFill>
                  <a:schemeClr val="tx1"/>
                </a:solidFill>
              </a:rPr>
              <a:t> easy </a:t>
            </a:r>
            <a:r>
              <a:rPr lang="de-DE" err="1">
                <a:solidFill>
                  <a:schemeClr val="tx1"/>
                </a:solidFill>
              </a:rPr>
              <a:t>to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add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new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metrics</a:t>
            </a:r>
            <a:r>
              <a:rPr lang="de-DE">
                <a:solidFill>
                  <a:schemeClr val="tx1"/>
                </a:solidFill>
              </a:rPr>
              <a:t> and </a:t>
            </a:r>
            <a:r>
              <a:rPr lang="de-DE" err="1">
                <a:solidFill>
                  <a:schemeClr val="tx1"/>
                </a:solidFill>
              </a:rPr>
              <a:t>modalities</a:t>
            </a:r>
            <a:endParaRPr lang="de-DE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748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First Prototype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Nifi</a:t>
            </a:r>
            <a:r>
              <a:rPr lang="de-DE"/>
              <a:t> -</a:t>
            </a:r>
            <a:r>
              <a:rPr lang="de-DE">
                <a:sym typeface="Wingdings" pitchFamily="2" charset="2"/>
              </a:rPr>
              <a:t> Way </a:t>
            </a:r>
            <a:r>
              <a:rPr lang="de-DE" err="1">
                <a:sym typeface="Wingdings" pitchFamily="2" charset="2"/>
              </a:rPr>
              <a:t>too</a:t>
            </a:r>
            <a:r>
              <a:rPr lang="de-DE">
                <a:sym typeface="Wingdings" pitchFamily="2" charset="2"/>
              </a:rPr>
              <a:t> slow </a:t>
            </a:r>
          </a:p>
          <a:p>
            <a:r>
              <a:rPr lang="de-DE" err="1">
                <a:sym typeface="Wingdings" pitchFamily="2" charset="2"/>
              </a:rPr>
              <a:t>No</a:t>
            </a:r>
            <a:r>
              <a:rPr lang="de-DE">
                <a:sym typeface="Wingdings" pitchFamily="2" charset="2"/>
              </a:rPr>
              <a:t> real time </a:t>
            </a:r>
            <a:r>
              <a:rPr lang="de-DE" err="1">
                <a:sym typeface="Wingdings" pitchFamily="2" charset="2"/>
              </a:rPr>
              <a:t>feedback</a:t>
            </a:r>
            <a:r>
              <a:rPr lang="de-DE">
                <a:sym typeface="Wingdings" pitchFamily="2" charset="2"/>
              </a:rPr>
              <a:t> </a:t>
            </a:r>
            <a:r>
              <a:rPr lang="de-DE" err="1">
                <a:sym typeface="Wingdings" pitchFamily="2" charset="2"/>
              </a:rPr>
              <a:t>if</a:t>
            </a:r>
            <a:r>
              <a:rPr lang="de-DE">
                <a:sym typeface="Wingdings" pitchFamily="2" charset="2"/>
              </a:rPr>
              <a:t> </a:t>
            </a:r>
            <a:r>
              <a:rPr lang="de-DE" err="1">
                <a:sym typeface="Wingdings" pitchFamily="2" charset="2"/>
              </a:rPr>
              <a:t>it</a:t>
            </a:r>
            <a:r>
              <a:rPr lang="de-DE">
                <a:sym typeface="Wingdings" pitchFamily="2" charset="2"/>
              </a:rPr>
              <a:t> </a:t>
            </a:r>
            <a:r>
              <a:rPr lang="de-DE" err="1">
                <a:sym typeface="Wingdings" pitchFamily="2" charset="2"/>
              </a:rPr>
              <a:t>takes</a:t>
            </a:r>
            <a:r>
              <a:rPr lang="de-DE">
                <a:sym typeface="Wingdings" pitchFamily="2" charset="2"/>
              </a:rPr>
              <a:t> 5 </a:t>
            </a:r>
            <a:r>
              <a:rPr lang="de-DE" err="1">
                <a:sym typeface="Wingdings" pitchFamily="2" charset="2"/>
              </a:rPr>
              <a:t>minutes</a:t>
            </a:r>
            <a:r>
              <a:rPr lang="de-DE">
                <a:sym typeface="Wingdings" pitchFamily="2" charset="2"/>
              </a:rPr>
              <a:t> </a:t>
            </a:r>
            <a:r>
              <a:rPr lang="de-DE" err="1">
                <a:sym typeface="Wingdings" pitchFamily="2" charset="2"/>
              </a:rPr>
              <a:t>between</a:t>
            </a:r>
            <a:r>
              <a:rPr lang="de-DE">
                <a:sym typeface="Wingdings" pitchFamily="2" charset="2"/>
              </a:rPr>
              <a:t> </a:t>
            </a:r>
            <a:r>
              <a:rPr lang="de-DE" err="1">
                <a:sym typeface="Wingdings" pitchFamily="2" charset="2"/>
              </a:rPr>
              <a:t>read</a:t>
            </a:r>
            <a:r>
              <a:rPr lang="de-DE">
                <a:sym typeface="Wingdings" pitchFamily="2" charset="2"/>
              </a:rPr>
              <a:t>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820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animations</a:t>
            </a:r>
            <a:r>
              <a:rPr lang="de-DE"/>
              <a:t> </a:t>
            </a:r>
            <a:r>
              <a:rPr lang="de-DE" err="1"/>
              <a:t>step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step</a:t>
            </a:r>
            <a:r>
              <a:rPr lang="de-DE"/>
              <a:t> </a:t>
            </a:r>
          </a:p>
          <a:p>
            <a:r>
              <a:rPr lang="de-DE" err="1"/>
              <a:t>Grafana</a:t>
            </a:r>
            <a:r>
              <a:rPr lang="de-DE"/>
              <a:t> </a:t>
            </a:r>
            <a:r>
              <a:rPr lang="de-DE" err="1"/>
              <a:t>plug</a:t>
            </a:r>
            <a:r>
              <a:rPr lang="de-DE"/>
              <a:t>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metrics</a:t>
            </a:r>
            <a:r>
              <a:rPr lang="de-DE"/>
              <a:t> -&gt; </a:t>
            </a:r>
            <a:r>
              <a:rPr lang="de-DE" err="1"/>
              <a:t>Extensibility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887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227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22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animations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</a:p>
          <a:p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-&gt; </a:t>
            </a:r>
            <a:r>
              <a:rPr lang="de-DE" dirty="0" err="1"/>
              <a:t>Extensibility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22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FinThe</a:t>
            </a:r>
            <a:r>
              <a:rPr lang="de-DE" dirty="0"/>
              <a:t> Popular &amp; </a:t>
            </a:r>
            <a:r>
              <a:rPr lang="de-DE" dirty="0" err="1"/>
              <a:t>Usable</a:t>
            </a:r>
            <a:r>
              <a:rPr lang="de-DE" dirty="0"/>
              <a:t>: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Amazon, Yahoo!, Baidu, eBay(https://</a:t>
            </a:r>
            <a:r>
              <a:rPr lang="de-DE" dirty="0" err="1"/>
              <a:t>spark.apache.org</a:t>
            </a:r>
            <a:r>
              <a:rPr lang="de-DE" dirty="0"/>
              <a:t>/</a:t>
            </a:r>
            <a:r>
              <a:rPr lang="de-DE" dirty="0" err="1"/>
              <a:t>powered-by.html</a:t>
            </a:r>
            <a:r>
              <a:rPr lang="de-DE" dirty="0"/>
              <a:t>) //</a:t>
            </a:r>
            <a:r>
              <a:rPr lang="de-DE" dirty="0" err="1"/>
              <a:t>Arround</a:t>
            </a:r>
            <a:r>
              <a:rPr lang="de-DE" dirty="0"/>
              <a:t> </a:t>
            </a:r>
            <a:r>
              <a:rPr lang="de-DE" dirty="0" err="1"/>
              <a:t>till</a:t>
            </a:r>
            <a:r>
              <a:rPr lang="de-DE" dirty="0"/>
              <a:t> 2014 and still </a:t>
            </a:r>
            <a:r>
              <a:rPr lang="de-DE" dirty="0" err="1"/>
              <a:t>maintained</a:t>
            </a:r>
            <a:r>
              <a:rPr lang="de-DE" dirty="0"/>
              <a:t>, </a:t>
            </a:r>
            <a:r>
              <a:rPr lang="de-DE" dirty="0" err="1"/>
              <a:t>Documentation</a:t>
            </a:r>
            <a:r>
              <a:rPr lang="de-DE" dirty="0"/>
              <a:t> &amp; Community </a:t>
            </a:r>
            <a:r>
              <a:rPr lang="de-DE" dirty="0" err="1"/>
              <a:t>available</a:t>
            </a:r>
            <a:r>
              <a:rPr lang="de-DE" dirty="0"/>
              <a:t> (https://</a:t>
            </a:r>
            <a:r>
              <a:rPr lang="de-DE" dirty="0" err="1"/>
              <a:t>www.toptal.com</a:t>
            </a:r>
            <a:r>
              <a:rPr lang="de-DE" dirty="0"/>
              <a:t>/</a:t>
            </a:r>
            <a:r>
              <a:rPr lang="de-DE" dirty="0" err="1"/>
              <a:t>spark</a:t>
            </a:r>
            <a:r>
              <a:rPr lang="de-DE" dirty="0"/>
              <a:t>/</a:t>
            </a:r>
            <a:r>
              <a:rPr lang="de-DE" dirty="0" err="1"/>
              <a:t>introduction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-apache-</a:t>
            </a:r>
            <a:r>
              <a:rPr lang="de-DE" dirty="0" err="1"/>
              <a:t>spark</a:t>
            </a:r>
            <a:r>
              <a:rPr lang="de-DE" dirty="0"/>
              <a:t>) https://</a:t>
            </a:r>
            <a:r>
              <a:rPr lang="de-DE" dirty="0" err="1"/>
              <a:t>data-flair.training</a:t>
            </a:r>
            <a:r>
              <a:rPr lang="de-DE" dirty="0"/>
              <a:t>/</a:t>
            </a:r>
            <a:r>
              <a:rPr lang="de-DE" dirty="0" err="1"/>
              <a:t>blogs</a:t>
            </a:r>
            <a:r>
              <a:rPr lang="de-DE" dirty="0"/>
              <a:t>/</a:t>
            </a:r>
            <a:r>
              <a:rPr lang="de-DE" dirty="0" err="1"/>
              <a:t>apache</a:t>
            </a:r>
            <a:r>
              <a:rPr lang="de-DE" dirty="0"/>
              <a:t>-</a:t>
            </a:r>
            <a:r>
              <a:rPr lang="de-DE" dirty="0" err="1"/>
              <a:t>storm</a:t>
            </a:r>
            <a:r>
              <a:rPr lang="de-DE" dirty="0"/>
              <a:t>-</a:t>
            </a:r>
            <a:r>
              <a:rPr lang="de-DE" dirty="0" err="1"/>
              <a:t>vs</a:t>
            </a:r>
            <a:r>
              <a:rPr lang="de-DE" dirty="0"/>
              <a:t>-</a:t>
            </a:r>
            <a:r>
              <a:rPr lang="de-DE" dirty="0" err="1"/>
              <a:t>spark</a:t>
            </a:r>
            <a:r>
              <a:rPr lang="de-DE" dirty="0"/>
              <a:t>-streaming/</a:t>
            </a:r>
          </a:p>
          <a:p>
            <a:r>
              <a:rPr lang="de-DE" dirty="0" err="1"/>
              <a:t>Extensibility</a:t>
            </a:r>
            <a:r>
              <a:rPr lang="de-DE" dirty="0"/>
              <a:t> &amp; Python API: Spark MLLIB -&gt; </a:t>
            </a:r>
            <a:r>
              <a:rPr lang="de-DE" dirty="0" err="1"/>
              <a:t>train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on </a:t>
            </a:r>
            <a:r>
              <a:rPr lang="de-DE" dirty="0" err="1"/>
              <a:t>streaming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(https://</a:t>
            </a:r>
            <a:r>
              <a:rPr lang="de-DE" dirty="0" err="1"/>
              <a:t>spark.apache.org</a:t>
            </a:r>
            <a:r>
              <a:rPr lang="de-DE" dirty="0"/>
              <a:t>/</a:t>
            </a:r>
            <a:r>
              <a:rPr lang="de-DE" dirty="0" err="1"/>
              <a:t>mllib</a:t>
            </a:r>
            <a:r>
              <a:rPr lang="de-DE" dirty="0"/>
              <a:t>/) //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just </a:t>
            </a:r>
            <a:r>
              <a:rPr lang="de-DE" dirty="0" err="1"/>
              <a:t>scala</a:t>
            </a:r>
            <a:r>
              <a:rPr lang="de-DE" dirty="0"/>
              <a:t> and </a:t>
            </a:r>
            <a:r>
              <a:rPr lang="de-DE" dirty="0" err="1"/>
              <a:t>java</a:t>
            </a:r>
            <a:r>
              <a:rPr lang="de-DE" dirty="0"/>
              <a:t> //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//Paper </a:t>
            </a:r>
            <a:r>
              <a:rPr lang="de-DE" dirty="0" err="1"/>
              <a:t>SparkHadoopML</a:t>
            </a:r>
            <a:endParaRPr lang="de-DE" dirty="0"/>
          </a:p>
          <a:p>
            <a:r>
              <a:rPr lang="de-DE" dirty="0"/>
              <a:t>Low </a:t>
            </a:r>
            <a:r>
              <a:rPr lang="de-DE" dirty="0" err="1"/>
              <a:t>Latencies</a:t>
            </a:r>
            <a:r>
              <a:rPr lang="de-DE" dirty="0"/>
              <a:t> &amp; High </a:t>
            </a:r>
            <a:r>
              <a:rPr lang="de-DE" dirty="0" err="1"/>
              <a:t>Throughput</a:t>
            </a:r>
            <a:r>
              <a:rPr lang="de-DE" dirty="0"/>
              <a:t>: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gaze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in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relatively</a:t>
            </a:r>
            <a:r>
              <a:rPr lang="de-DE" dirty="0"/>
              <a:t> high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See </a:t>
            </a:r>
            <a:r>
              <a:rPr lang="de-DE" dirty="0" err="1">
                <a:sym typeface="Wingdings" pitchFamily="2" charset="2"/>
              </a:rPr>
              <a:t>papers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for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further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reference</a:t>
            </a:r>
            <a:endParaRPr lang="de-DE" dirty="0">
              <a:sym typeface="Wingdings" pitchFamily="2" charset="2"/>
            </a:endParaRP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/>
              <a:t>https://</a:t>
            </a:r>
            <a:r>
              <a:rPr lang="de-DE" dirty="0" err="1"/>
              <a:t>data-flair.training</a:t>
            </a:r>
            <a:r>
              <a:rPr lang="de-DE" dirty="0"/>
              <a:t>/</a:t>
            </a:r>
            <a:r>
              <a:rPr lang="de-DE" dirty="0" err="1"/>
              <a:t>blogs</a:t>
            </a:r>
            <a:r>
              <a:rPr lang="de-DE" dirty="0"/>
              <a:t>/</a:t>
            </a:r>
            <a:r>
              <a:rPr lang="de-DE" dirty="0" err="1"/>
              <a:t>hadoop</a:t>
            </a:r>
            <a:r>
              <a:rPr lang="de-DE" dirty="0"/>
              <a:t>-</a:t>
            </a:r>
            <a:r>
              <a:rPr lang="de-DE" dirty="0" err="1"/>
              <a:t>vs</a:t>
            </a:r>
            <a:r>
              <a:rPr lang="de-DE" dirty="0"/>
              <a:t>-</a:t>
            </a:r>
            <a:r>
              <a:rPr lang="de-DE" dirty="0" err="1"/>
              <a:t>spark</a:t>
            </a:r>
            <a:r>
              <a:rPr lang="de-DE" dirty="0"/>
              <a:t>-</a:t>
            </a:r>
            <a:r>
              <a:rPr lang="de-DE" dirty="0" err="1"/>
              <a:t>vs</a:t>
            </a:r>
            <a:r>
              <a:rPr lang="de-DE" dirty="0"/>
              <a:t>-flink/</a:t>
            </a:r>
          </a:p>
          <a:p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7B950-8B37-8F43-BC41-62221D46623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83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811" y="600075"/>
            <a:ext cx="6335486" cy="248602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811" y="3682095"/>
            <a:ext cx="6219656" cy="68579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270115" y="3451998"/>
            <a:ext cx="77817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8D766D48-5E93-11D6-0FE0-7BE668497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793" y="4604897"/>
            <a:ext cx="5722935" cy="235219"/>
          </a:xfrm>
        </p:spPr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15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4080"/>
            <a:ext cx="7209830" cy="9621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435894"/>
            <a:ext cx="7209830" cy="29127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1522" y="616336"/>
            <a:ext cx="806669" cy="215306"/>
          </a:xfrm>
          <a:prstGeom prst="rect">
            <a:avLst/>
          </a:prstGeom>
        </p:spPr>
        <p:txBody>
          <a:bodyPr/>
          <a:lstStyle/>
          <a:p>
            <a:fld id="{8F8CA68F-747D-436A-B5BB-2EBC3ED499E4}" type="datetime1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1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433983"/>
            <a:ext cx="1434108" cy="3954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9" y="433982"/>
            <a:ext cx="5957886" cy="39540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1522" y="616336"/>
            <a:ext cx="806669" cy="215306"/>
          </a:xfrm>
          <a:prstGeom prst="rect">
            <a:avLst/>
          </a:prstGeom>
        </p:spPr>
        <p:txBody>
          <a:bodyPr/>
          <a:lstStyle/>
          <a:p>
            <a:fld id="{6DD8DC11-9E39-40A0-B3DC-E3F2AD04A616}" type="datetime1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8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36"/>
            <a:ext cx="7145456" cy="93145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1447"/>
            <a:ext cx="7145456" cy="27329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290030" y="1428750"/>
            <a:ext cx="77817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23DBF5E-B0E8-F3B1-2875-08F55CF7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793" y="4604897"/>
            <a:ext cx="5722935" cy="235219"/>
          </a:xfrm>
        </p:spPr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54414305-EC2B-0607-95BF-A142AAF7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9906" y="394080"/>
            <a:ext cx="806669" cy="215306"/>
          </a:xfrm>
          <a:prstGeom prst="rect">
            <a:avLst/>
          </a:prstGeom>
        </p:spPr>
        <p:txBody>
          <a:bodyPr/>
          <a:lstStyle/>
          <a:p>
            <a:fld id="{E0318DDB-88AC-4039-B59C-B05DC4C9C16C}" type="datetime1">
              <a:rPr lang="en-US" smtClean="0"/>
              <a:t>1/7/23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805070"/>
            <a:ext cx="6630258" cy="261678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613866"/>
            <a:ext cx="6630258" cy="675579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D871CB6-D464-A4C5-8E6D-66BE0B0A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793" y="4604897"/>
            <a:ext cx="5722935" cy="235219"/>
          </a:xfrm>
        </p:spPr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2E44632-CC23-90BE-D676-7668DE13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9906" y="394080"/>
            <a:ext cx="806669" cy="215306"/>
          </a:xfrm>
          <a:prstGeom prst="rect">
            <a:avLst/>
          </a:prstGeom>
        </p:spPr>
        <p:txBody>
          <a:bodyPr/>
          <a:lstStyle/>
          <a:p>
            <a:fld id="{E0318DDB-88AC-4039-B59C-B05DC4C9C16C}" type="datetime1">
              <a:rPr lang="en-US" smtClean="0"/>
              <a:t>1/7/23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2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0871"/>
            <a:ext cx="7184012" cy="74295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543055"/>
            <a:ext cx="3239180" cy="27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7183" y="1543056"/>
            <a:ext cx="3304310" cy="27938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281642" y="1320303"/>
            <a:ext cx="77817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4172507" y="1314450"/>
            <a:ext cx="0" cy="322507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10303EA4-0A01-B124-C5B1-B13277E5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9906" y="394080"/>
            <a:ext cx="806669" cy="215306"/>
          </a:xfrm>
          <a:prstGeom prst="rect">
            <a:avLst/>
          </a:prstGeom>
        </p:spPr>
        <p:txBody>
          <a:bodyPr/>
          <a:lstStyle/>
          <a:p>
            <a:fld id="{E0318DDB-88AC-4039-B59C-B05DC4C9C16C}" type="datetime1">
              <a:rPr lang="en-US" smtClean="0"/>
              <a:t>1/7/23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7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1"/>
            <a:ext cx="7886700" cy="71361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92395"/>
            <a:ext cx="3286233" cy="4520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35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34845"/>
            <a:ext cx="3286233" cy="23410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2898" y="1492395"/>
            <a:ext cx="3365353" cy="4520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35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62898" y="2034845"/>
            <a:ext cx="3365352" cy="23410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1522" y="616336"/>
            <a:ext cx="806669" cy="215306"/>
          </a:xfrm>
          <a:prstGeom prst="rect">
            <a:avLst/>
          </a:prstGeom>
        </p:spPr>
        <p:txBody>
          <a:bodyPr/>
          <a:lstStyle/>
          <a:p>
            <a:fld id="{42806E7A-BDD3-46A3-BEE2-EB821F9236B4}" type="datetime1">
              <a:rPr lang="en-US" smtClean="0"/>
              <a:t>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283877" y="1314450"/>
            <a:ext cx="77817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4172507" y="1314450"/>
            <a:ext cx="0" cy="322507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9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37" y="527766"/>
            <a:ext cx="7054643" cy="12919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1522" y="616336"/>
            <a:ext cx="806669" cy="215306"/>
          </a:xfrm>
          <a:prstGeom prst="rect">
            <a:avLst/>
          </a:prstGeom>
        </p:spPr>
        <p:txBody>
          <a:bodyPr/>
          <a:lstStyle/>
          <a:p>
            <a:fld id="{9ED1540C-9440-4E7A-B71A-BEFEE06869E3}" type="datetime1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1522" y="616336"/>
            <a:ext cx="806669" cy="215306"/>
          </a:xfrm>
          <a:prstGeom prst="rect">
            <a:avLst/>
          </a:prstGeom>
        </p:spPr>
        <p:txBody>
          <a:bodyPr/>
          <a:lstStyle/>
          <a:p>
            <a:fld id="{E0318DDB-88AC-4039-B59C-B05DC4C9C16C}" type="datetime1">
              <a:rPr lang="en-US" smtClean="0"/>
              <a:t>1/7/23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48107"/>
            <a:ext cx="2949178" cy="127028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448107"/>
            <a:ext cx="3855135" cy="3947681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8396"/>
            <a:ext cx="2949178" cy="268334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1522" y="616336"/>
            <a:ext cx="806669" cy="215306"/>
          </a:xfrm>
          <a:prstGeom prst="rect">
            <a:avLst/>
          </a:prstGeom>
        </p:spPr>
        <p:txBody>
          <a:bodyPr/>
          <a:lstStyle/>
          <a:p>
            <a:fld id="{E082ABFB-60E7-4BA1-866A-7059F058065B}" type="datetime1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4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94866"/>
            <a:ext cx="2949178" cy="12391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527766"/>
            <a:ext cx="3909688" cy="372676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819708"/>
            <a:ext cx="2949178" cy="243482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1522" y="616336"/>
            <a:ext cx="806669" cy="21530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694112F-55F4-4776-A323-7418930321C8}" type="datetime1">
              <a:rPr lang="en-US" smtClean="0"/>
              <a:pPr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4080"/>
            <a:ext cx="7113870" cy="962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1" y="1568818"/>
            <a:ext cx="7113872" cy="2779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93" y="4604897"/>
            <a:ext cx="5722935" cy="235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b="1" cap="all" spc="225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16276" y="4254530"/>
            <a:ext cx="713931" cy="566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275809" y="251196"/>
            <a:ext cx="8592383" cy="4641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8061524" y="251196"/>
            <a:ext cx="0" cy="46411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279795" y="4535578"/>
            <a:ext cx="77817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74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4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4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4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4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4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0.png"/><Relationship Id="rId18" Type="http://schemas.openxmlformats.org/officeDocument/2006/relationships/slide" Target="slide10.xml"/><Relationship Id="rId26" Type="http://schemas.openxmlformats.org/officeDocument/2006/relationships/image" Target="../media/image62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7" Type="http://schemas.openxmlformats.org/officeDocument/2006/relationships/image" Target="../media/image550.png"/><Relationship Id="rId12" Type="http://schemas.openxmlformats.org/officeDocument/2006/relationships/slide" Target="slide6.xml"/><Relationship Id="rId17" Type="http://schemas.openxmlformats.org/officeDocument/2006/relationships/image" Target="../media/image59.png"/><Relationship Id="rId25" Type="http://schemas.openxmlformats.org/officeDocument/2006/relationships/image" Target="../media/image610.png"/><Relationship Id="rId2" Type="http://schemas.openxmlformats.org/officeDocument/2006/relationships/image" Target="../media/image54.png"/><Relationship Id="rId16" Type="http://schemas.openxmlformats.org/officeDocument/2006/relationships/image" Target="../media/image580.png"/><Relationship Id="rId20" Type="http://schemas.openxmlformats.org/officeDocument/2006/relationships/image" Target="../media/image60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57.png"/><Relationship Id="rId24" Type="http://schemas.openxmlformats.org/officeDocument/2006/relationships/slide" Target="slide12.xml"/><Relationship Id="rId5" Type="http://schemas.openxmlformats.org/officeDocument/2006/relationships/image" Target="../media/image55.png"/><Relationship Id="rId15" Type="http://schemas.openxmlformats.org/officeDocument/2006/relationships/slide" Target="slide9.xml"/><Relationship Id="rId23" Type="http://schemas.openxmlformats.org/officeDocument/2006/relationships/image" Target="../media/image61.png"/><Relationship Id="rId28" Type="http://schemas.openxmlformats.org/officeDocument/2006/relationships/image" Target="../media/image620.png"/><Relationship Id="rId10" Type="http://schemas.openxmlformats.org/officeDocument/2006/relationships/image" Target="../media/image560.png"/><Relationship Id="rId19" Type="http://schemas.openxmlformats.org/officeDocument/2006/relationships/image" Target="../media/image590.png"/><Relationship Id="rId31" Type="http://schemas.openxmlformats.org/officeDocument/2006/relationships/image" Target="../media/image63.png"/><Relationship Id="rId4" Type="http://schemas.openxmlformats.org/officeDocument/2006/relationships/image" Target="../media/image54.png"/><Relationship Id="rId9" Type="http://schemas.openxmlformats.org/officeDocument/2006/relationships/slide" Target="slide5.xml"/><Relationship Id="rId14" Type="http://schemas.openxmlformats.org/officeDocument/2006/relationships/image" Target="../media/image58.png"/><Relationship Id="rId22" Type="http://schemas.openxmlformats.org/officeDocument/2006/relationships/image" Target="../media/image600.png"/><Relationship Id="rId27" Type="http://schemas.openxmlformats.org/officeDocument/2006/relationships/slide" Target="slide13.xml"/><Relationship Id="rId30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9806A9A5-E796-B822-27AE-FF3996C9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4" t="5878" r="5177" b="114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7A4E4-B663-DF12-8A5C-32A1EEC2A4A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1109" y="1274763"/>
            <a:ext cx="4745038" cy="15525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Architecture for a Neuroadaptive Coding Experience</a:t>
            </a:r>
            <a:br>
              <a:rPr lang="en-US" dirty="0"/>
            </a:b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7F882-60A9-3A5D-60D2-79F4D7ECFF5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108" y="2583656"/>
            <a:ext cx="3088871" cy="807244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Integrative Masters Project 2022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16.12.2022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741C8-458D-BCA7-73CA-B6B3FA5F6D5A}"/>
              </a:ext>
            </a:extLst>
          </p:cNvPr>
          <p:cNvSpPr txBox="1"/>
          <p:nvPr/>
        </p:nvSpPr>
        <p:spPr>
          <a:xfrm>
            <a:off x="561109" y="3530801"/>
            <a:ext cx="2342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Jonas Hermann and Kay Erik </a:t>
            </a:r>
            <a:r>
              <a:rPr lang="en-US" sz="105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Jenss</a:t>
            </a:r>
            <a:endParaRPr lang="en-US" sz="105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06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7282-3C4B-1307-A7B8-1896BF61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Structured Streaming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F449A-D304-DFF7-6945-F0FD2C71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F476-8178-93A3-2B5B-64356095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graphicFrame>
        <p:nvGraphicFramePr>
          <p:cNvPr id="54" name="Tabelle 54">
            <a:extLst>
              <a:ext uri="{FF2B5EF4-FFF2-40B4-BE49-F238E27FC236}">
                <a16:creationId xmlns:a16="http://schemas.microsoft.com/office/drawing/2014/main" id="{7AFB1EB8-2350-CC78-1EA3-8E29623FA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95456"/>
              </p:ext>
            </p:extLst>
          </p:nvPr>
        </p:nvGraphicFramePr>
        <p:xfrm>
          <a:off x="1609974" y="2138481"/>
          <a:ext cx="120239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198">
                  <a:extLst>
                    <a:ext uri="{9D8B030D-6E8A-4147-A177-3AD203B41FA5}">
                      <a16:colId xmlns:a16="http://schemas.microsoft.com/office/drawing/2014/main" val="1849198892"/>
                    </a:ext>
                  </a:extLst>
                </a:gridCol>
                <a:gridCol w="601198">
                  <a:extLst>
                    <a:ext uri="{9D8B030D-6E8A-4147-A177-3AD203B41FA5}">
                      <a16:colId xmlns:a16="http://schemas.microsoft.com/office/drawing/2014/main" val="4170570846"/>
                    </a:ext>
                  </a:extLst>
                </a:gridCol>
              </a:tblGrid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121409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124512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155787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78313"/>
                  </a:ext>
                </a:extLst>
              </a:tr>
            </a:tbl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27911FC0-3613-8164-3DD4-159409510779}"/>
              </a:ext>
            </a:extLst>
          </p:cNvPr>
          <p:cNvSpPr/>
          <p:nvPr/>
        </p:nvSpPr>
        <p:spPr>
          <a:xfrm>
            <a:off x="1339910" y="1605354"/>
            <a:ext cx="5722935" cy="43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44E799-D71C-6336-365A-9FC6BB2BD5C4}"/>
              </a:ext>
            </a:extLst>
          </p:cNvPr>
          <p:cNvSpPr txBox="1"/>
          <p:nvPr/>
        </p:nvSpPr>
        <p:spPr>
          <a:xfrm>
            <a:off x="1379132" y="1673827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DC0B5E4-D808-82EE-F5C0-FC981ECE1DF9}"/>
              </a:ext>
            </a:extLst>
          </p:cNvPr>
          <p:cNvSpPr txBox="1"/>
          <p:nvPr/>
        </p:nvSpPr>
        <p:spPr>
          <a:xfrm>
            <a:off x="1737393" y="1673069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665A0E-E1E9-8888-34C0-1277E93E9B6D}"/>
              </a:ext>
            </a:extLst>
          </p:cNvPr>
          <p:cNvSpPr txBox="1"/>
          <p:nvPr/>
        </p:nvSpPr>
        <p:spPr>
          <a:xfrm>
            <a:off x="2098278" y="1672855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9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EAE2BDD-2BA4-D4EC-D85B-2FBBF7FB4733}"/>
              </a:ext>
            </a:extLst>
          </p:cNvPr>
          <p:cNvSpPr txBox="1"/>
          <p:nvPr/>
        </p:nvSpPr>
        <p:spPr>
          <a:xfrm>
            <a:off x="2456022" y="167221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8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5324728-2339-00E1-17D2-54B7D0B8CA13}"/>
              </a:ext>
            </a:extLst>
          </p:cNvPr>
          <p:cNvSpPr txBox="1"/>
          <p:nvPr/>
        </p:nvSpPr>
        <p:spPr>
          <a:xfrm>
            <a:off x="2812370" y="167268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5E0E176-9CB8-C90F-AA9B-85BBB63CC700}"/>
              </a:ext>
            </a:extLst>
          </p:cNvPr>
          <p:cNvSpPr txBox="1"/>
          <p:nvPr/>
        </p:nvSpPr>
        <p:spPr>
          <a:xfrm>
            <a:off x="3210176" y="167221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57D9306-851A-E2FB-7AAF-32616F16E679}"/>
              </a:ext>
            </a:extLst>
          </p:cNvPr>
          <p:cNvSpPr txBox="1"/>
          <p:nvPr/>
        </p:nvSpPr>
        <p:spPr>
          <a:xfrm>
            <a:off x="3566531" y="1673827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BC92F6E-899F-9465-2782-7E6D12093C13}"/>
              </a:ext>
            </a:extLst>
          </p:cNvPr>
          <p:cNvSpPr txBox="1"/>
          <p:nvPr/>
        </p:nvSpPr>
        <p:spPr>
          <a:xfrm>
            <a:off x="3922879" y="1674297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15308C9-EA2D-0AEF-B8DF-3F1252B8D504}"/>
              </a:ext>
            </a:extLst>
          </p:cNvPr>
          <p:cNvSpPr txBox="1"/>
          <p:nvPr/>
        </p:nvSpPr>
        <p:spPr>
          <a:xfrm>
            <a:off x="4320685" y="1673827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088C027-2E8D-6ACE-CC9A-8B4B418FFE14}"/>
              </a:ext>
            </a:extLst>
          </p:cNvPr>
          <p:cNvSpPr txBox="1"/>
          <p:nvPr/>
        </p:nvSpPr>
        <p:spPr>
          <a:xfrm>
            <a:off x="4643421" y="167221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14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CC8FBE9-548D-C369-1912-1FBE1C4CEDA9}"/>
              </a:ext>
            </a:extLst>
          </p:cNvPr>
          <p:cNvSpPr txBox="1"/>
          <p:nvPr/>
        </p:nvSpPr>
        <p:spPr>
          <a:xfrm>
            <a:off x="5022919" y="167268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F4CEB2F-0CF2-6AB8-E678-6309DABD68E1}"/>
              </a:ext>
            </a:extLst>
          </p:cNvPr>
          <p:cNvSpPr txBox="1"/>
          <p:nvPr/>
        </p:nvSpPr>
        <p:spPr>
          <a:xfrm>
            <a:off x="5397575" y="167221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14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DC63B40-C7BC-EE61-D4C1-65C2AA7381C9}"/>
              </a:ext>
            </a:extLst>
          </p:cNvPr>
          <p:cNvSpPr txBox="1"/>
          <p:nvPr/>
        </p:nvSpPr>
        <p:spPr>
          <a:xfrm>
            <a:off x="5744932" y="1673827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DA9473C-5A19-DA57-AB50-397FD4F8A2F9}"/>
              </a:ext>
            </a:extLst>
          </p:cNvPr>
          <p:cNvSpPr txBox="1"/>
          <p:nvPr/>
        </p:nvSpPr>
        <p:spPr>
          <a:xfrm>
            <a:off x="6101280" y="1674297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A64426B-E963-E045-03A5-1EA52ADB7AC6}"/>
              </a:ext>
            </a:extLst>
          </p:cNvPr>
          <p:cNvSpPr txBox="1"/>
          <p:nvPr/>
        </p:nvSpPr>
        <p:spPr>
          <a:xfrm>
            <a:off x="6452786" y="1673827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15</a:t>
            </a:r>
          </a:p>
        </p:txBody>
      </p:sp>
      <p:sp>
        <p:nvSpPr>
          <p:cNvPr id="53" name="Abgerundetes Rechteck 52">
            <a:extLst>
              <a:ext uri="{FF2B5EF4-FFF2-40B4-BE49-F238E27FC236}">
                <a16:creationId xmlns:a16="http://schemas.microsoft.com/office/drawing/2014/main" id="{9C10192E-BA30-04C9-AA8C-2E851B7FECF3}"/>
              </a:ext>
            </a:extLst>
          </p:cNvPr>
          <p:cNvSpPr/>
          <p:nvPr/>
        </p:nvSpPr>
        <p:spPr>
          <a:xfrm>
            <a:off x="1430709" y="1668299"/>
            <a:ext cx="1679491" cy="300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9" name="Tabelle 54">
            <a:extLst>
              <a:ext uri="{FF2B5EF4-FFF2-40B4-BE49-F238E27FC236}">
                <a16:creationId xmlns:a16="http://schemas.microsoft.com/office/drawing/2014/main" id="{85270AB0-B94D-5341-EF44-BE2C1B757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530709"/>
              </p:ext>
            </p:extLst>
          </p:nvPr>
        </p:nvGraphicFramePr>
        <p:xfrm>
          <a:off x="3474637" y="2134920"/>
          <a:ext cx="1202396" cy="208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198">
                  <a:extLst>
                    <a:ext uri="{9D8B030D-6E8A-4147-A177-3AD203B41FA5}">
                      <a16:colId xmlns:a16="http://schemas.microsoft.com/office/drawing/2014/main" val="1849198892"/>
                    </a:ext>
                  </a:extLst>
                </a:gridCol>
                <a:gridCol w="601198">
                  <a:extLst>
                    <a:ext uri="{9D8B030D-6E8A-4147-A177-3AD203B41FA5}">
                      <a16:colId xmlns:a16="http://schemas.microsoft.com/office/drawing/2014/main" val="4170570846"/>
                    </a:ext>
                  </a:extLst>
                </a:gridCol>
              </a:tblGrid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121409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124512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155787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78313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749877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729975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382526"/>
                  </a:ext>
                </a:extLst>
              </a:tr>
            </a:tbl>
          </a:graphicData>
        </a:graphic>
      </p:graphicFrame>
      <p:graphicFrame>
        <p:nvGraphicFramePr>
          <p:cNvPr id="61" name="Tabelle 54">
            <a:extLst>
              <a:ext uri="{FF2B5EF4-FFF2-40B4-BE49-F238E27FC236}">
                <a16:creationId xmlns:a16="http://schemas.microsoft.com/office/drawing/2014/main" id="{FF14E3E3-948C-B5E5-370D-35409FE36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5369"/>
              </p:ext>
            </p:extLst>
          </p:nvPr>
        </p:nvGraphicFramePr>
        <p:xfrm>
          <a:off x="5435530" y="2134920"/>
          <a:ext cx="120239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198">
                  <a:extLst>
                    <a:ext uri="{9D8B030D-6E8A-4147-A177-3AD203B41FA5}">
                      <a16:colId xmlns:a16="http://schemas.microsoft.com/office/drawing/2014/main" val="1849198892"/>
                    </a:ext>
                  </a:extLst>
                </a:gridCol>
                <a:gridCol w="601198">
                  <a:extLst>
                    <a:ext uri="{9D8B030D-6E8A-4147-A177-3AD203B41FA5}">
                      <a16:colId xmlns:a16="http://schemas.microsoft.com/office/drawing/2014/main" val="4170570846"/>
                    </a:ext>
                  </a:extLst>
                </a:gridCol>
              </a:tblGrid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121409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124512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155787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78313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749877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729975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382526"/>
                  </a:ext>
                </a:extLst>
              </a:tr>
              <a:tr h="179686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104644"/>
                  </a:ext>
                </a:extLst>
              </a:tr>
            </a:tbl>
          </a:graphicData>
        </a:graphic>
      </p:graphicFrame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6997A9C-886C-F5F7-0613-1AC413C7F936}"/>
              </a:ext>
            </a:extLst>
          </p:cNvPr>
          <p:cNvSpPr/>
          <p:nvPr/>
        </p:nvSpPr>
        <p:spPr>
          <a:xfrm>
            <a:off x="3267572" y="1662975"/>
            <a:ext cx="1679491" cy="300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CB12B45-20D3-5B36-B3A9-2F556BD51E9A}"/>
              </a:ext>
            </a:extLst>
          </p:cNvPr>
          <p:cNvSpPr/>
          <p:nvPr/>
        </p:nvSpPr>
        <p:spPr>
          <a:xfrm>
            <a:off x="5074839" y="1662975"/>
            <a:ext cx="1679491" cy="300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85EB4C-F507-7998-25CC-1B4232F5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67" y="1596070"/>
            <a:ext cx="873274" cy="433891"/>
          </a:xfrm>
          <a:prstGeom prst="rect">
            <a:avLst/>
          </a:prstGeom>
        </p:spPr>
      </p:pic>
      <p:sp>
        <p:nvSpPr>
          <p:cNvPr id="63" name="Rechteck 62">
            <a:extLst>
              <a:ext uri="{FF2B5EF4-FFF2-40B4-BE49-F238E27FC236}">
                <a16:creationId xmlns:a16="http://schemas.microsoft.com/office/drawing/2014/main" id="{13BFFD29-4805-9C4B-E906-08BF2E8971D8}"/>
              </a:ext>
            </a:extLst>
          </p:cNvPr>
          <p:cNvSpPr/>
          <p:nvPr/>
        </p:nvSpPr>
        <p:spPr>
          <a:xfrm>
            <a:off x="290933" y="1408259"/>
            <a:ext cx="7778994" cy="3129273"/>
          </a:xfrm>
          <a:prstGeom prst="rect">
            <a:avLst/>
          </a:prstGeom>
          <a:solidFill>
            <a:schemeClr val="accent1">
              <a:alpha val="90996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00D3B5C-D491-62E7-5500-3E0FB1FD8B51}"/>
              </a:ext>
            </a:extLst>
          </p:cNvPr>
          <p:cNvSpPr txBox="1"/>
          <p:nvPr/>
        </p:nvSpPr>
        <p:spPr>
          <a:xfrm>
            <a:off x="2134113" y="2114964"/>
            <a:ext cx="413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solidFill>
                  <a:schemeClr val="bg1"/>
                </a:solidFill>
              </a:rPr>
              <a:t>Count </a:t>
            </a:r>
            <a:r>
              <a:rPr lang="de-DE" sz="3600" err="1">
                <a:solidFill>
                  <a:schemeClr val="bg1"/>
                </a:solidFill>
              </a:rPr>
              <a:t>Based</a:t>
            </a:r>
            <a:r>
              <a:rPr lang="de-DE" sz="3600">
                <a:solidFill>
                  <a:schemeClr val="bg1"/>
                </a:solidFill>
              </a:rPr>
              <a:t> </a:t>
            </a:r>
            <a:r>
              <a:rPr lang="de-DE" sz="3600" err="1">
                <a:solidFill>
                  <a:schemeClr val="bg1"/>
                </a:solidFill>
              </a:rPr>
              <a:t>Metrics</a:t>
            </a:r>
            <a:endParaRPr lang="de-DE" sz="3600">
              <a:solidFill>
                <a:schemeClr val="bg1"/>
              </a:solidFill>
            </a:endParaRPr>
          </a:p>
        </p:txBody>
      </p:sp>
      <p:pic>
        <p:nvPicPr>
          <p:cNvPr id="66" name="Grafik 65" descr="Lächelnde Gesichtskontur Silhouette">
            <a:extLst>
              <a:ext uri="{FF2B5EF4-FFF2-40B4-BE49-F238E27FC236}">
                <a16:creationId xmlns:a16="http://schemas.microsoft.com/office/drawing/2014/main" id="{789DB59D-8B0C-C607-27A3-D9AF4C662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9903" y="2812205"/>
            <a:ext cx="1516033" cy="15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AE64-047B-6CA9-5EE9-40ABA165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 </a:t>
            </a:r>
            <a:r>
              <a:rPr lang="en-US" dirty="0"/>
              <a:t>– New Metric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3D91-BED3-0251-D3A0-6EF3AC1F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4D85-3E25-3840-E256-EC28C198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pic>
        <p:nvPicPr>
          <p:cNvPr id="9" name="Grafik 8" descr="Auge mit einfarbiger Füllung">
            <a:extLst>
              <a:ext uri="{FF2B5EF4-FFF2-40B4-BE49-F238E27FC236}">
                <a16:creationId xmlns:a16="http://schemas.microsoft.com/office/drawing/2014/main" id="{201E9ABC-C84A-6018-E1FE-90C9E2941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46825" y="1213401"/>
            <a:ext cx="3509105" cy="350910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B3B9B4-EDF6-4386-1B70-9F502788B5A4}"/>
              </a:ext>
            </a:extLst>
          </p:cNvPr>
          <p:cNvCxnSpPr>
            <a:cxnSpLocks/>
          </p:cNvCxnSpPr>
          <p:nvPr/>
        </p:nvCxnSpPr>
        <p:spPr>
          <a:xfrm>
            <a:off x="4201377" y="2587237"/>
            <a:ext cx="9427" cy="771316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C05D3F72-21FB-02A3-7475-1A0DC2ADAA1F}"/>
              </a:ext>
            </a:extLst>
          </p:cNvPr>
          <p:cNvSpPr/>
          <p:nvPr/>
        </p:nvSpPr>
        <p:spPr>
          <a:xfrm>
            <a:off x="290933" y="1408259"/>
            <a:ext cx="7778994" cy="3129273"/>
          </a:xfrm>
          <a:prstGeom prst="rect">
            <a:avLst/>
          </a:prstGeom>
          <a:solidFill>
            <a:schemeClr val="accent1">
              <a:alpha val="90996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Datenbank mit einfarbiger Füllung">
            <a:extLst>
              <a:ext uri="{FF2B5EF4-FFF2-40B4-BE49-F238E27FC236}">
                <a16:creationId xmlns:a16="http://schemas.microsoft.com/office/drawing/2014/main" id="{BCEF5A9E-A85A-897A-F0E9-BC45C86C4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2611" y="2384546"/>
            <a:ext cx="1541282" cy="1541282"/>
          </a:xfrm>
          <a:prstGeom prst="rect">
            <a:avLst/>
          </a:prstGeom>
        </p:spPr>
      </p:pic>
      <p:pic>
        <p:nvPicPr>
          <p:cNvPr id="27" name="Grafik 26" descr="Datenbank mit einfarbiger Füllung">
            <a:extLst>
              <a:ext uri="{FF2B5EF4-FFF2-40B4-BE49-F238E27FC236}">
                <a16:creationId xmlns:a16="http://schemas.microsoft.com/office/drawing/2014/main" id="{D0BDEF7B-A7DE-DDEC-D2E6-5D7E9E1B0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2302" y="1472579"/>
            <a:ext cx="1541282" cy="1541282"/>
          </a:xfrm>
          <a:prstGeom prst="rect">
            <a:avLst/>
          </a:prstGeom>
        </p:spPr>
      </p:pic>
      <p:pic>
        <p:nvPicPr>
          <p:cNvPr id="28" name="Grafik 27" descr="Datenbank mit einfarbiger Füllung">
            <a:extLst>
              <a:ext uri="{FF2B5EF4-FFF2-40B4-BE49-F238E27FC236}">
                <a16:creationId xmlns:a16="http://schemas.microsoft.com/office/drawing/2014/main" id="{9F11B33C-82AB-B6EC-B129-E9EA4DF13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867" y="1590189"/>
            <a:ext cx="1541282" cy="1541282"/>
          </a:xfrm>
          <a:prstGeom prst="rect">
            <a:avLst/>
          </a:prstGeom>
        </p:spPr>
      </p:pic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3014CF61-D1C0-10ED-61B9-75DB7F7B38E1}"/>
              </a:ext>
            </a:extLst>
          </p:cNvPr>
          <p:cNvSpPr/>
          <p:nvPr/>
        </p:nvSpPr>
        <p:spPr>
          <a:xfrm>
            <a:off x="4491910" y="1884567"/>
            <a:ext cx="2406085" cy="35865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D28AEB4A-A2E3-4434-C608-CF5305304BA9}"/>
              </a:ext>
            </a:extLst>
          </p:cNvPr>
          <p:cNvSpPr/>
          <p:nvPr/>
        </p:nvSpPr>
        <p:spPr>
          <a:xfrm>
            <a:off x="4716433" y="2477001"/>
            <a:ext cx="2406085" cy="35865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3347905A-BF50-6EDE-3F5F-F68DD63950BA}"/>
              </a:ext>
            </a:extLst>
          </p:cNvPr>
          <p:cNvSpPr/>
          <p:nvPr/>
        </p:nvSpPr>
        <p:spPr>
          <a:xfrm>
            <a:off x="4977410" y="3069435"/>
            <a:ext cx="2406085" cy="35865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EADE414-8689-7883-3E7C-C08D5E42222F}"/>
              </a:ext>
            </a:extLst>
          </p:cNvPr>
          <p:cNvSpPr txBox="1"/>
          <p:nvPr/>
        </p:nvSpPr>
        <p:spPr>
          <a:xfrm>
            <a:off x="4840705" y="3941305"/>
            <a:ext cx="3110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err="1">
                <a:solidFill>
                  <a:schemeClr val="bg1"/>
                </a:solidFill>
              </a:rPr>
              <a:t>Sliding</a:t>
            </a:r>
            <a:r>
              <a:rPr lang="de-DE" sz="2800">
                <a:solidFill>
                  <a:schemeClr val="bg1"/>
                </a:solidFill>
              </a:rPr>
              <a:t> Windows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A1511BB-F6BF-A20F-50B4-49410AF50B1E}"/>
              </a:ext>
            </a:extLst>
          </p:cNvPr>
          <p:cNvSpPr txBox="1"/>
          <p:nvPr/>
        </p:nvSpPr>
        <p:spPr>
          <a:xfrm>
            <a:off x="1160167" y="3940984"/>
            <a:ext cx="5401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Multiple Samples</a:t>
            </a:r>
          </a:p>
        </p:txBody>
      </p:sp>
    </p:spTree>
    <p:extLst>
      <p:ext uri="{BB962C8B-B14F-4D97-AF65-F5344CB8AC3E}">
        <p14:creationId xmlns:p14="http://schemas.microsoft.com/office/powerpoint/2010/main" val="37272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7282-3C4B-1307-A7B8-1896BF61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Structured Streaming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F449A-D304-DFF7-6945-F0FD2C71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F476-8178-93A3-2B5B-64356095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7911FC0-3613-8164-3DD4-159409510779}"/>
              </a:ext>
            </a:extLst>
          </p:cNvPr>
          <p:cNvSpPr/>
          <p:nvPr/>
        </p:nvSpPr>
        <p:spPr>
          <a:xfrm>
            <a:off x="413648" y="2353346"/>
            <a:ext cx="7575459" cy="43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44E799-D71C-6336-365A-9FC6BB2BD5C4}"/>
              </a:ext>
            </a:extLst>
          </p:cNvPr>
          <p:cNvSpPr txBox="1"/>
          <p:nvPr/>
        </p:nvSpPr>
        <p:spPr>
          <a:xfrm>
            <a:off x="438988" y="2426652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DC0B5E4-D808-82EE-F5C0-FC981ECE1DF9}"/>
              </a:ext>
            </a:extLst>
          </p:cNvPr>
          <p:cNvSpPr txBox="1"/>
          <p:nvPr/>
        </p:nvSpPr>
        <p:spPr>
          <a:xfrm>
            <a:off x="795336" y="2426652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A13A3879-CFAC-E10C-A1BF-C2CE6C6CF828}"/>
              </a:ext>
            </a:extLst>
          </p:cNvPr>
          <p:cNvSpPr/>
          <p:nvPr/>
        </p:nvSpPr>
        <p:spPr>
          <a:xfrm>
            <a:off x="4176734" y="2431969"/>
            <a:ext cx="3445112" cy="300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BE2D00FF-2552-C873-8F85-33A9B5D07990}"/>
              </a:ext>
            </a:extLst>
          </p:cNvPr>
          <p:cNvSpPr/>
          <p:nvPr/>
        </p:nvSpPr>
        <p:spPr>
          <a:xfrm>
            <a:off x="460335" y="2429595"/>
            <a:ext cx="3577757" cy="3000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481E5D01-2E54-37D5-22F8-45E0ED0DAA6D}"/>
              </a:ext>
            </a:extLst>
          </p:cNvPr>
          <p:cNvSpPr/>
          <p:nvPr/>
        </p:nvSpPr>
        <p:spPr>
          <a:xfrm>
            <a:off x="439535" y="2906772"/>
            <a:ext cx="3598557" cy="3805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" name="Grafik 50" descr="Schlägel und Eisen mit einfarbiger Füllung">
            <a:extLst>
              <a:ext uri="{FF2B5EF4-FFF2-40B4-BE49-F238E27FC236}">
                <a16:creationId xmlns:a16="http://schemas.microsoft.com/office/drawing/2014/main" id="{BFD688C3-EB96-E7E0-963F-240997CB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373" y="2930873"/>
            <a:ext cx="319680" cy="319680"/>
          </a:xfrm>
          <a:prstGeom prst="rect">
            <a:avLst/>
          </a:prstGeom>
        </p:spPr>
      </p:pic>
      <p:pic>
        <p:nvPicPr>
          <p:cNvPr id="55" name="Grafik 54" descr="Blitz mit einfarbiger Füllung">
            <a:extLst>
              <a:ext uri="{FF2B5EF4-FFF2-40B4-BE49-F238E27FC236}">
                <a16:creationId xmlns:a16="http://schemas.microsoft.com/office/drawing/2014/main" id="{02712831-6FDD-B73B-4C6A-655B31B09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4177" y="1461253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86933F6-8903-DCEA-C0E0-7474937D39F8}"/>
              </a:ext>
            </a:extLst>
          </p:cNvPr>
          <p:cNvSpPr txBox="1"/>
          <p:nvPr/>
        </p:nvSpPr>
        <p:spPr>
          <a:xfrm>
            <a:off x="1175339" y="2430040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B3B9C0-F5BD-5A1F-7155-D0644E90A525}"/>
              </a:ext>
            </a:extLst>
          </p:cNvPr>
          <p:cNvSpPr txBox="1"/>
          <p:nvPr/>
        </p:nvSpPr>
        <p:spPr>
          <a:xfrm>
            <a:off x="1531687" y="2430040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F46DB3D-1FD9-D6EC-BEA8-9F80128F7615}"/>
              </a:ext>
            </a:extLst>
          </p:cNvPr>
          <p:cNvSpPr txBox="1"/>
          <p:nvPr/>
        </p:nvSpPr>
        <p:spPr>
          <a:xfrm>
            <a:off x="1892866" y="2432538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CE8CCAB-329F-1BD3-C5EC-D7284180E269}"/>
              </a:ext>
            </a:extLst>
          </p:cNvPr>
          <p:cNvSpPr txBox="1"/>
          <p:nvPr/>
        </p:nvSpPr>
        <p:spPr>
          <a:xfrm>
            <a:off x="2249214" y="2432538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B44FB0-9631-A290-4B78-DAE50E4AD6DC}"/>
              </a:ext>
            </a:extLst>
          </p:cNvPr>
          <p:cNvSpPr txBox="1"/>
          <p:nvPr/>
        </p:nvSpPr>
        <p:spPr>
          <a:xfrm>
            <a:off x="2629217" y="2435926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0E233DD-FD88-78A7-5372-797C3C83A877}"/>
              </a:ext>
            </a:extLst>
          </p:cNvPr>
          <p:cNvSpPr txBox="1"/>
          <p:nvPr/>
        </p:nvSpPr>
        <p:spPr>
          <a:xfrm>
            <a:off x="2985565" y="2435926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D29B09-CC9A-2553-5409-64BD6C85A9CA}"/>
              </a:ext>
            </a:extLst>
          </p:cNvPr>
          <p:cNvSpPr txBox="1"/>
          <p:nvPr/>
        </p:nvSpPr>
        <p:spPr>
          <a:xfrm>
            <a:off x="3361318" y="2431279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14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5876DA2-94A7-07AF-7ED1-41D8900B4ADB}"/>
              </a:ext>
            </a:extLst>
          </p:cNvPr>
          <p:cNvSpPr txBox="1"/>
          <p:nvPr/>
        </p:nvSpPr>
        <p:spPr>
          <a:xfrm>
            <a:off x="3717666" y="2431279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13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3A9BC64-CFD6-2F0C-6A80-8058253F9FC3}"/>
              </a:ext>
            </a:extLst>
          </p:cNvPr>
          <p:cNvSpPr txBox="1"/>
          <p:nvPr/>
        </p:nvSpPr>
        <p:spPr>
          <a:xfrm>
            <a:off x="4097669" y="2434667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C9FD5C8-1C61-6E89-874C-4227B5C81FB8}"/>
              </a:ext>
            </a:extLst>
          </p:cNvPr>
          <p:cNvSpPr txBox="1"/>
          <p:nvPr/>
        </p:nvSpPr>
        <p:spPr>
          <a:xfrm>
            <a:off x="4454017" y="2434667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2D52715-E468-4968-F31A-8895F71898F2}"/>
              </a:ext>
            </a:extLst>
          </p:cNvPr>
          <p:cNvSpPr txBox="1"/>
          <p:nvPr/>
        </p:nvSpPr>
        <p:spPr>
          <a:xfrm>
            <a:off x="4815196" y="2437165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5D0FD83-F1DC-EAB2-4341-4FC1E2D7928F}"/>
              </a:ext>
            </a:extLst>
          </p:cNvPr>
          <p:cNvSpPr txBox="1"/>
          <p:nvPr/>
        </p:nvSpPr>
        <p:spPr>
          <a:xfrm>
            <a:off x="5171544" y="2437165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15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F9C1B1B9-EC91-C50E-8107-8600FF257AE1}"/>
              </a:ext>
            </a:extLst>
          </p:cNvPr>
          <p:cNvSpPr txBox="1"/>
          <p:nvPr/>
        </p:nvSpPr>
        <p:spPr>
          <a:xfrm>
            <a:off x="5551547" y="244055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16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1AE0B08-C81E-0157-DD61-9D57A31FD07D}"/>
              </a:ext>
            </a:extLst>
          </p:cNvPr>
          <p:cNvSpPr txBox="1"/>
          <p:nvPr/>
        </p:nvSpPr>
        <p:spPr>
          <a:xfrm>
            <a:off x="5907895" y="244055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17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AB5F0A2F-0D72-7006-FA7F-426C96A01CBC}"/>
              </a:ext>
            </a:extLst>
          </p:cNvPr>
          <p:cNvSpPr txBox="1"/>
          <p:nvPr/>
        </p:nvSpPr>
        <p:spPr>
          <a:xfrm>
            <a:off x="6271796" y="244087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17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D4D6A585-8F69-C0F8-D3CC-E5B71A6A8D65}"/>
              </a:ext>
            </a:extLst>
          </p:cNvPr>
          <p:cNvSpPr txBox="1"/>
          <p:nvPr/>
        </p:nvSpPr>
        <p:spPr>
          <a:xfrm>
            <a:off x="6628144" y="2440873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17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3A5072C-A2C8-FC23-5FF6-A43326D675C1}"/>
              </a:ext>
            </a:extLst>
          </p:cNvPr>
          <p:cNvSpPr txBox="1"/>
          <p:nvPr/>
        </p:nvSpPr>
        <p:spPr>
          <a:xfrm>
            <a:off x="7008147" y="2444261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16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101F28F-F530-97E8-3462-031DBB2A7D70}"/>
              </a:ext>
            </a:extLst>
          </p:cNvPr>
          <p:cNvSpPr txBox="1"/>
          <p:nvPr/>
        </p:nvSpPr>
        <p:spPr>
          <a:xfrm>
            <a:off x="7364495" y="2444261"/>
            <a:ext cx="356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15</a:t>
            </a:r>
          </a:p>
        </p:txBody>
      </p:sp>
      <p:sp>
        <p:nvSpPr>
          <p:cNvPr id="63" name="Abgerundetes Rechteck 62">
            <a:extLst>
              <a:ext uri="{FF2B5EF4-FFF2-40B4-BE49-F238E27FC236}">
                <a16:creationId xmlns:a16="http://schemas.microsoft.com/office/drawing/2014/main" id="{6CBE2D26-BF45-0242-FD03-AB70FF067659}"/>
              </a:ext>
            </a:extLst>
          </p:cNvPr>
          <p:cNvSpPr/>
          <p:nvPr/>
        </p:nvSpPr>
        <p:spPr>
          <a:xfrm>
            <a:off x="973443" y="3415287"/>
            <a:ext cx="3598557" cy="3805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4" name="Grafik 63" descr="Schlägel und Eisen mit einfarbiger Füllung">
            <a:extLst>
              <a:ext uri="{FF2B5EF4-FFF2-40B4-BE49-F238E27FC236}">
                <a16:creationId xmlns:a16="http://schemas.microsoft.com/office/drawing/2014/main" id="{C7E750DB-20BC-D28D-6498-ABCA2EFB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3281" y="3439388"/>
            <a:ext cx="319680" cy="319680"/>
          </a:xfrm>
          <a:prstGeom prst="rect">
            <a:avLst/>
          </a:prstGeom>
        </p:spPr>
      </p:pic>
      <p:sp>
        <p:nvSpPr>
          <p:cNvPr id="60" name="Rechteck 59">
            <a:extLst>
              <a:ext uri="{FF2B5EF4-FFF2-40B4-BE49-F238E27FC236}">
                <a16:creationId xmlns:a16="http://schemas.microsoft.com/office/drawing/2014/main" id="{D51D7EAB-22D3-DA59-A189-8097AB19A391}"/>
              </a:ext>
            </a:extLst>
          </p:cNvPr>
          <p:cNvSpPr/>
          <p:nvPr/>
        </p:nvSpPr>
        <p:spPr>
          <a:xfrm>
            <a:off x="278479" y="1429705"/>
            <a:ext cx="7796509" cy="3107827"/>
          </a:xfrm>
          <a:prstGeom prst="rect">
            <a:avLst/>
          </a:prstGeom>
          <a:solidFill>
            <a:schemeClr val="accent1">
              <a:alpha val="90996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6" name="Grafik 65" descr="Traurige Gesichtskontur Silhouette">
            <a:extLst>
              <a:ext uri="{FF2B5EF4-FFF2-40B4-BE49-F238E27FC236}">
                <a16:creationId xmlns:a16="http://schemas.microsoft.com/office/drawing/2014/main" id="{B8634746-9AF2-5D64-9C84-5BA36FD5C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280075" y="2767848"/>
            <a:ext cx="1516033" cy="1516033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FCBEC874-2B64-47CE-8450-BA191D9BA0A6}"/>
              </a:ext>
            </a:extLst>
          </p:cNvPr>
          <p:cNvSpPr txBox="1"/>
          <p:nvPr/>
        </p:nvSpPr>
        <p:spPr>
          <a:xfrm>
            <a:off x="2236882" y="2156417"/>
            <a:ext cx="40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>
                <a:solidFill>
                  <a:schemeClr val="bg1"/>
                </a:solidFill>
              </a:rPr>
              <a:t>Complex</a:t>
            </a:r>
            <a:r>
              <a:rPr lang="de-DE" sz="3600">
                <a:solidFill>
                  <a:schemeClr val="bg1"/>
                </a:solidFill>
              </a:rPr>
              <a:t> </a:t>
            </a:r>
            <a:r>
              <a:rPr lang="de-DE" sz="3600" err="1">
                <a:solidFill>
                  <a:schemeClr val="bg1"/>
                </a:solidFill>
              </a:rPr>
              <a:t>Windowing</a:t>
            </a:r>
            <a:r>
              <a:rPr lang="de-DE" sz="36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692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AE64-047B-6CA9-5EE9-40ABA165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3D91-BED3-0251-D3A0-6EF3AC1F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4D85-3E25-3840-E256-EC28C198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61E6A02A-A79B-F775-C271-8E07945D3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0" r="17149" b="53184"/>
          <a:stretch/>
        </p:blipFill>
        <p:spPr>
          <a:xfrm>
            <a:off x="592074" y="1589923"/>
            <a:ext cx="7145456" cy="276594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7D2469E-8CBE-D46C-10E2-665753AD4D01}"/>
              </a:ext>
            </a:extLst>
          </p:cNvPr>
          <p:cNvSpPr/>
          <p:nvPr/>
        </p:nvSpPr>
        <p:spPr>
          <a:xfrm>
            <a:off x="290933" y="1408259"/>
            <a:ext cx="7778994" cy="3129273"/>
          </a:xfrm>
          <a:prstGeom prst="rect">
            <a:avLst/>
          </a:prstGeom>
          <a:solidFill>
            <a:schemeClr val="accent1">
              <a:alpha val="90996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Grafik 20" descr="Tools mit einfarbiger Füllung">
            <a:extLst>
              <a:ext uri="{FF2B5EF4-FFF2-40B4-BE49-F238E27FC236}">
                <a16:creationId xmlns:a16="http://schemas.microsoft.com/office/drawing/2014/main" id="{DCFBA0BA-FBAB-C24B-005B-E678C8E7F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61437" y="2031621"/>
            <a:ext cx="1819989" cy="1819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CBDD7-9A43-5A00-06B9-0375250DCBB5}"/>
              </a:ext>
            </a:extLst>
          </p:cNvPr>
          <p:cNvSpPr txBox="1"/>
          <p:nvPr/>
        </p:nvSpPr>
        <p:spPr>
          <a:xfrm rot="674478">
            <a:off x="4945380" y="1341121"/>
            <a:ext cx="113538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00" dirty="0">
                <a:solidFill>
                  <a:schemeClr val="bg1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1948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AE64-047B-6CA9-5EE9-40ABA165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3D91-BED3-0251-D3A0-6EF3AC1F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4D85-3E25-3840-E256-EC28C198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pic>
        <p:nvPicPr>
          <p:cNvPr id="9" name="Grafik 8" descr="Tools mit einfarbiger Füllung">
            <a:extLst>
              <a:ext uri="{FF2B5EF4-FFF2-40B4-BE49-F238E27FC236}">
                <a16:creationId xmlns:a16="http://schemas.microsoft.com/office/drawing/2014/main" id="{4864E7A3-2B67-D8B3-FEDE-0CA96D67E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27616" y="1897523"/>
            <a:ext cx="1348451" cy="134845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D521A83-5734-1962-FF90-EC250F9E855F}"/>
              </a:ext>
            </a:extLst>
          </p:cNvPr>
          <p:cNvSpPr txBox="1"/>
          <p:nvPr/>
        </p:nvSpPr>
        <p:spPr>
          <a:xfrm>
            <a:off x="1268701" y="3317534"/>
            <a:ext cx="212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err="1">
                <a:solidFill>
                  <a:schemeClr val="tx1"/>
                </a:solidFill>
              </a:rPr>
              <a:t>Extensibility</a:t>
            </a:r>
            <a:endParaRPr lang="de-DE" sz="2000"/>
          </a:p>
        </p:txBody>
      </p:sp>
      <p:pic>
        <p:nvPicPr>
          <p:cNvPr id="11" name="Grafik 10" descr="Martinshorn mit einfarbiger Füllung">
            <a:extLst>
              <a:ext uri="{FF2B5EF4-FFF2-40B4-BE49-F238E27FC236}">
                <a16:creationId xmlns:a16="http://schemas.microsoft.com/office/drawing/2014/main" id="{FE33F0AE-552A-89F7-7589-2C69849CE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93709" y="1897524"/>
            <a:ext cx="1348451" cy="134845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3483877-FA21-DB07-2127-6D878932EB50}"/>
              </a:ext>
            </a:extLst>
          </p:cNvPr>
          <p:cNvSpPr txBox="1"/>
          <p:nvPr/>
        </p:nvSpPr>
        <p:spPr>
          <a:xfrm>
            <a:off x="4934794" y="3317535"/>
            <a:ext cx="212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err="1"/>
              <a:t>Interventions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792347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8008-63A8-AD0B-BA5B-B59695FD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FD0DC-0585-6DD5-82AF-9B4F23C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082714-C88D-F0B6-BF47-C3B332A2F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81447"/>
            <a:ext cx="3308935" cy="2732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/>
              <a:t>We:</a:t>
            </a:r>
            <a:endParaRPr lang="en-US" b="1"/>
          </a:p>
          <a:p>
            <a:pPr>
              <a:spcBef>
                <a:spcPts val="500"/>
              </a:spcBef>
            </a:pPr>
            <a:r>
              <a:rPr lang="en-US"/>
              <a:t>Built a solid foundation for cognitive load calculation</a:t>
            </a:r>
          </a:p>
          <a:p>
            <a:pPr>
              <a:spcBef>
                <a:spcPts val="500"/>
              </a:spcBef>
            </a:pPr>
            <a:r>
              <a:rPr lang="en-US"/>
              <a:t>Increased performance for line count metric towards online functionality</a:t>
            </a:r>
          </a:p>
          <a:p>
            <a:pPr>
              <a:spcBef>
                <a:spcPts val="500"/>
              </a:spcBef>
            </a:pPr>
            <a:r>
              <a:rPr lang="en-US"/>
              <a:t>Made system extensible for future extension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F8A35D41-269C-351D-21BB-22F5241F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793" y="4604897"/>
            <a:ext cx="5722935" cy="235219"/>
          </a:xfrm>
        </p:spPr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40E9A7D-22B5-D0D0-5D5F-79CEA0139A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2733519"/>
                  </p:ext>
                </p:extLst>
              </p:nvPr>
            </p:nvGraphicFramePr>
            <p:xfrm>
              <a:off x="5071360" y="1619354"/>
              <a:ext cx="920552" cy="517810"/>
            </p:xfrm>
            <a:graphic>
              <a:graphicData uri="http://schemas.microsoft.com/office/powerpoint/2016/slidezoom">
                <pslz:sldZm>
                  <pslz:sldZmObj sldId="313" cId="1003183588">
                    <pslz:zmPr id="{42A552F0-DB95-8D4F-BD0C-815ED9E0606C}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20552" cy="5178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40E9A7D-22B5-D0D0-5D5F-79CEA0139A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1360" y="1619354"/>
                <a:ext cx="920552" cy="5178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D5DBF378-A74F-F020-550F-F07E9ECD6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6252455"/>
                  </p:ext>
                </p:extLst>
              </p:nvPr>
            </p:nvGraphicFramePr>
            <p:xfrm>
              <a:off x="5085640" y="2185280"/>
              <a:ext cx="906272" cy="509778"/>
            </p:xfrm>
            <a:graphic>
              <a:graphicData uri="http://schemas.microsoft.com/office/powerpoint/2016/slidezoom">
                <pslz:sldZm>
                  <pslz:sldZmObj sldId="311" cId="3461780895">
                    <pslz:zmPr id="{C818AD4A-5BE7-9346-B976-ACCF6E8CAA73}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6272" cy="5097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5DBF378-A74F-F020-550F-F07E9ECD6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5640" y="2185280"/>
                <a:ext cx="906272" cy="5097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B5915EAD-135E-1E17-B14D-2D100E1345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2742147"/>
                  </p:ext>
                </p:extLst>
              </p:nvPr>
            </p:nvGraphicFramePr>
            <p:xfrm>
              <a:off x="5085640" y="2743174"/>
              <a:ext cx="906272" cy="509778"/>
            </p:xfrm>
            <a:graphic>
              <a:graphicData uri="http://schemas.microsoft.com/office/powerpoint/2016/slidezoom">
                <pslz:sldZm>
                  <pslz:sldZmObj sldId="288" cId="1144323927">
                    <pslz:zmPr id="{774A4826-05F6-EE45-8DD5-551D8EF25535}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6272" cy="5097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5915EAD-135E-1E17-B14D-2D100E1345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5640" y="2743174"/>
                <a:ext cx="906272" cy="5097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425C9ED6-3E87-F928-98C1-C963CB5D71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6191860"/>
                  </p:ext>
                </p:extLst>
              </p:nvPr>
            </p:nvGraphicFramePr>
            <p:xfrm>
              <a:off x="5085640" y="3301068"/>
              <a:ext cx="906272" cy="509778"/>
            </p:xfrm>
            <a:graphic>
              <a:graphicData uri="http://schemas.microsoft.com/office/powerpoint/2016/slidezoom">
                <pslz:sldZm>
                  <pslz:sldZmObj sldId="291" cId="2465121561">
                    <pslz:zmPr id="{24CF2C1C-C35E-5B47-B235-89E44C816DF3}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6272" cy="5097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25C9ED6-3E87-F928-98C1-C963CB5D71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85640" y="3301068"/>
                <a:ext cx="906272" cy="5097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25DC7F0-BE3B-03C1-4103-25F6B02CAC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4177891"/>
                  </p:ext>
                </p:extLst>
              </p:nvPr>
            </p:nvGraphicFramePr>
            <p:xfrm>
              <a:off x="5085640" y="3858962"/>
              <a:ext cx="906272" cy="509778"/>
            </p:xfrm>
            <a:graphic>
              <a:graphicData uri="http://schemas.microsoft.com/office/powerpoint/2016/slidezoom">
                <pslz:sldZm>
                  <pslz:sldZmObj sldId="303" cId="4062575814">
                    <pslz:zmPr id="{5396B914-67AC-F947-BAA4-6CF0634613DE}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6272" cy="5097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5DC7F0-BE3B-03C1-4103-25F6B02CAC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85640" y="3858962"/>
                <a:ext cx="906272" cy="5097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E16729AB-5D89-3006-B55D-8644B1E207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6789895"/>
                  </p:ext>
                </p:extLst>
              </p:nvPr>
            </p:nvGraphicFramePr>
            <p:xfrm>
              <a:off x="6244065" y="1619354"/>
              <a:ext cx="920551" cy="517810"/>
            </p:xfrm>
            <a:graphic>
              <a:graphicData uri="http://schemas.microsoft.com/office/powerpoint/2016/slidezoom">
                <pslz:sldZm>
                  <pslz:sldZmObj sldId="304" cId="707619595">
                    <pslz:zmPr id="{80AA99A9-F680-FC4A-B561-5EE2F5D0EBB0}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20551" cy="5178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16729AB-5D89-3006-B55D-8644B1E20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44065" y="1619354"/>
                <a:ext cx="920551" cy="5178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F74978B5-E75D-4F99-9537-99AA76B9A3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321555"/>
                  </p:ext>
                </p:extLst>
              </p:nvPr>
            </p:nvGraphicFramePr>
            <p:xfrm>
              <a:off x="6258345" y="2185280"/>
              <a:ext cx="906272" cy="509778"/>
            </p:xfrm>
            <a:graphic>
              <a:graphicData uri="http://schemas.microsoft.com/office/powerpoint/2016/slidezoom">
                <pslz:sldZm>
                  <pslz:sldZmObj sldId="306" cId="3727218563">
                    <pslz:zmPr id="{C69FB032-B232-424B-B90A-9944E18332DD}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6272" cy="5097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74978B5-E75D-4F99-9537-99AA76B9A3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58345" y="2185280"/>
                <a:ext cx="906272" cy="5097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Slide Zoom 34">
                <a:extLst>
                  <a:ext uri="{FF2B5EF4-FFF2-40B4-BE49-F238E27FC236}">
                    <a16:creationId xmlns:a16="http://schemas.microsoft.com/office/drawing/2014/main" id="{F6A8DE81-65F8-E932-09F8-97A847148F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089113"/>
                  </p:ext>
                </p:extLst>
              </p:nvPr>
            </p:nvGraphicFramePr>
            <p:xfrm>
              <a:off x="6258345" y="2743174"/>
              <a:ext cx="906272" cy="509778"/>
            </p:xfrm>
            <a:graphic>
              <a:graphicData uri="http://schemas.microsoft.com/office/powerpoint/2016/slidezoom">
                <pslz:sldZm>
                  <pslz:sldZmObj sldId="305" cId="2856927118">
                    <pslz:zmPr id="{45EB5E3E-14FC-894A-B64F-405BF73F44B8}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6272" cy="5097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Slide Zoom 34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F6A8DE81-65F8-E932-09F8-97A847148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58345" y="2743174"/>
                <a:ext cx="906272" cy="5097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Slide Zoom 36">
                <a:extLst>
                  <a:ext uri="{FF2B5EF4-FFF2-40B4-BE49-F238E27FC236}">
                    <a16:creationId xmlns:a16="http://schemas.microsoft.com/office/drawing/2014/main" id="{99F5E611-EB75-66A4-AB83-27A2649518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5359878"/>
                  </p:ext>
                </p:extLst>
              </p:nvPr>
            </p:nvGraphicFramePr>
            <p:xfrm>
              <a:off x="6258345" y="3301068"/>
              <a:ext cx="906272" cy="509778"/>
            </p:xfrm>
            <a:graphic>
              <a:graphicData uri="http://schemas.microsoft.com/office/powerpoint/2016/slidezoom">
                <pslz:sldZm>
                  <pslz:sldZmObj sldId="301" cId="4194804926">
                    <pslz:zmPr id="{ABC93DD4-6E29-504E-9417-D46154242E16}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6272" cy="5097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Slide Zoom 36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99F5E611-EB75-66A4-AB83-27A2649518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58345" y="3301068"/>
                <a:ext cx="906272" cy="5097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1EFDF597-961E-771F-AAE6-3F138E90A7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5623869"/>
                  </p:ext>
                </p:extLst>
              </p:nvPr>
            </p:nvGraphicFramePr>
            <p:xfrm>
              <a:off x="6258345" y="3858962"/>
              <a:ext cx="906272" cy="509778"/>
            </p:xfrm>
            <a:graphic>
              <a:graphicData uri="http://schemas.microsoft.com/office/powerpoint/2016/slidezoom">
                <pslz:sldZm>
                  <pslz:sldZmObj sldId="312" cId="2792347919">
                    <pslz:zmPr id="{E5DA5E1C-ADA5-7842-9EA3-7FAC73C21A9E}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6272" cy="5097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Slide Zoom 38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1EFDF597-961E-771F-AAE6-3F138E90A7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58345" y="3858962"/>
                <a:ext cx="906272" cy="5097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62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6E3F-53E6-0417-8C13-52B35FCC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E43AE-A485-EC70-4DA3-9DA67229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22A84A4-C35E-F8EB-792D-4557DAC9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793" y="4604897"/>
            <a:ext cx="5722935" cy="235219"/>
          </a:xfrm>
        </p:spPr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pic>
        <p:nvPicPr>
          <p:cNvPr id="4" name="Inhaltsplatzhalter 9" descr="Programmierer mit einfarbiger Füllung">
            <a:extLst>
              <a:ext uri="{FF2B5EF4-FFF2-40B4-BE49-F238E27FC236}">
                <a16:creationId xmlns:a16="http://schemas.microsoft.com/office/drawing/2014/main" id="{E446378E-485C-B3ED-EE82-1F8039C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95" y="2405506"/>
            <a:ext cx="708693" cy="708693"/>
          </a:xfrm>
          <a:prstGeom prst="rect">
            <a:avLst/>
          </a:prstGeom>
        </p:spPr>
      </p:pic>
      <p:pic>
        <p:nvPicPr>
          <p:cNvPr id="7" name="Grafik 6" descr="Zahnräder mit einfarbiger Füllung">
            <a:extLst>
              <a:ext uri="{FF2B5EF4-FFF2-40B4-BE49-F238E27FC236}">
                <a16:creationId xmlns:a16="http://schemas.microsoft.com/office/drawing/2014/main" id="{FC11FBFD-5D9D-D3CA-0164-8CA123A5A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2753" y="2399853"/>
            <a:ext cx="720000" cy="720000"/>
          </a:xfrm>
          <a:prstGeom prst="rect">
            <a:avLst/>
          </a:prstGeom>
        </p:spPr>
      </p:pic>
      <p:pic>
        <p:nvPicPr>
          <p:cNvPr id="8" name="Grafik 7" descr="Kopf mit Zahnrädern mit einfarbiger Füllung">
            <a:extLst>
              <a:ext uri="{FF2B5EF4-FFF2-40B4-BE49-F238E27FC236}">
                <a16:creationId xmlns:a16="http://schemas.microsoft.com/office/drawing/2014/main" id="{9FE9C932-DFCB-DDAC-131E-E1FD72571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1154" y="2399853"/>
            <a:ext cx="720000" cy="720000"/>
          </a:xfrm>
          <a:prstGeom prst="rect">
            <a:avLst/>
          </a:prstGeom>
        </p:spPr>
      </p:pic>
      <p:sp>
        <p:nvSpPr>
          <p:cNvPr id="10" name="Pfeil: nach rechts 7">
            <a:extLst>
              <a:ext uri="{FF2B5EF4-FFF2-40B4-BE49-F238E27FC236}">
                <a16:creationId xmlns:a16="http://schemas.microsoft.com/office/drawing/2014/main" id="{D19517E7-9E51-0197-56E3-6AFEC65EC7DB}"/>
              </a:ext>
            </a:extLst>
          </p:cNvPr>
          <p:cNvSpPr/>
          <p:nvPr/>
        </p:nvSpPr>
        <p:spPr>
          <a:xfrm>
            <a:off x="1602156" y="2634816"/>
            <a:ext cx="972000" cy="2218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8">
            <a:extLst>
              <a:ext uri="{FF2B5EF4-FFF2-40B4-BE49-F238E27FC236}">
                <a16:creationId xmlns:a16="http://schemas.microsoft.com/office/drawing/2014/main" id="{84507AB5-65C4-523D-708A-B209E1E37B90}"/>
              </a:ext>
            </a:extLst>
          </p:cNvPr>
          <p:cNvSpPr/>
          <p:nvPr/>
        </p:nvSpPr>
        <p:spPr>
          <a:xfrm>
            <a:off x="3849471" y="2634817"/>
            <a:ext cx="961467" cy="2218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0">
            <a:extLst>
              <a:ext uri="{FF2B5EF4-FFF2-40B4-BE49-F238E27FC236}">
                <a16:creationId xmlns:a16="http://schemas.microsoft.com/office/drawing/2014/main" id="{F8949FF0-6907-0863-9FF4-E37F244E680E}"/>
              </a:ext>
            </a:extLst>
          </p:cNvPr>
          <p:cNvSpPr txBox="1"/>
          <p:nvPr/>
        </p:nvSpPr>
        <p:spPr>
          <a:xfrm>
            <a:off x="342894" y="3115434"/>
            <a:ext cx="1268694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Eye Tracking Data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D3FB32-3AA3-BB8A-8CBB-3D9E79E66114}"/>
              </a:ext>
            </a:extLst>
          </p:cNvPr>
          <p:cNvSpPr txBox="1"/>
          <p:nvPr/>
        </p:nvSpPr>
        <p:spPr>
          <a:xfrm>
            <a:off x="2665593" y="3182460"/>
            <a:ext cx="1140219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Processing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A6C50CA-119E-8F07-61B2-B158FF155F7B}"/>
              </a:ext>
            </a:extLst>
          </p:cNvPr>
          <p:cNvSpPr txBox="1"/>
          <p:nvPr/>
        </p:nvSpPr>
        <p:spPr>
          <a:xfrm>
            <a:off x="4819715" y="3173810"/>
            <a:ext cx="1246414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err="1"/>
              <a:t>Cognitive</a:t>
            </a:r>
            <a:r>
              <a:rPr lang="de-DE"/>
              <a:t> Load Measurement</a:t>
            </a:r>
          </a:p>
        </p:txBody>
      </p:sp>
      <p:sp>
        <p:nvSpPr>
          <p:cNvPr id="15" name="Pfeil: nach rechts 11">
            <a:extLst>
              <a:ext uri="{FF2B5EF4-FFF2-40B4-BE49-F238E27FC236}">
                <a16:creationId xmlns:a16="http://schemas.microsoft.com/office/drawing/2014/main" id="{2AF2C0B0-0508-546C-B693-9B445716823C}"/>
              </a:ext>
            </a:extLst>
          </p:cNvPr>
          <p:cNvSpPr/>
          <p:nvPr/>
        </p:nvSpPr>
        <p:spPr>
          <a:xfrm>
            <a:off x="5969593" y="2669357"/>
            <a:ext cx="970919" cy="2218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Martinshorn mit einfarbiger Füllung">
            <a:extLst>
              <a:ext uri="{FF2B5EF4-FFF2-40B4-BE49-F238E27FC236}">
                <a16:creationId xmlns:a16="http://schemas.microsoft.com/office/drawing/2014/main" id="{CCB4330C-1657-B951-6ED1-EAB5D9B50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1082" y="2404323"/>
            <a:ext cx="720000" cy="720000"/>
          </a:xfrm>
          <a:prstGeom prst="rect">
            <a:avLst/>
          </a:prstGeom>
        </p:spPr>
      </p:pic>
      <p:sp>
        <p:nvSpPr>
          <p:cNvPr id="17" name="Textfeld 15">
            <a:extLst>
              <a:ext uri="{FF2B5EF4-FFF2-40B4-BE49-F238E27FC236}">
                <a16:creationId xmlns:a16="http://schemas.microsoft.com/office/drawing/2014/main" id="{2C687E83-0473-2A1A-F003-96C8674DF8DD}"/>
              </a:ext>
            </a:extLst>
          </p:cNvPr>
          <p:cNvSpPr txBox="1"/>
          <p:nvPr/>
        </p:nvSpPr>
        <p:spPr>
          <a:xfrm>
            <a:off x="6838716" y="3173142"/>
            <a:ext cx="1140219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Intervention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BBF1B2-0360-BE84-B644-FEDAFB84A6F5}"/>
              </a:ext>
            </a:extLst>
          </p:cNvPr>
          <p:cNvSpPr/>
          <p:nvPr/>
        </p:nvSpPr>
        <p:spPr>
          <a:xfrm>
            <a:off x="2574156" y="2185417"/>
            <a:ext cx="3528329" cy="1496224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3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6E3F-53E6-0417-8C13-52B35FCC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E43AE-A485-EC70-4DA3-9DA67229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22A84A4-C35E-F8EB-792D-4557DAC9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793" y="4604897"/>
            <a:ext cx="5722935" cy="235219"/>
          </a:xfrm>
        </p:spPr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pic>
        <p:nvPicPr>
          <p:cNvPr id="10" name="Grafik 9" descr="Rakete mit einfarbiger Füllung">
            <a:extLst>
              <a:ext uri="{FF2B5EF4-FFF2-40B4-BE49-F238E27FC236}">
                <a16:creationId xmlns:a16="http://schemas.microsoft.com/office/drawing/2014/main" id="{626E7C41-F402-28B6-4FBB-1E4B0A101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910" y="1697556"/>
            <a:ext cx="1348451" cy="1348451"/>
          </a:xfrm>
          <a:prstGeom prst="rect">
            <a:avLst/>
          </a:prstGeom>
        </p:spPr>
      </p:pic>
      <p:pic>
        <p:nvPicPr>
          <p:cNvPr id="11" name="Grafik 10" descr="Kopf mit Zahnrädern mit einfarbiger Füllung">
            <a:extLst>
              <a:ext uri="{FF2B5EF4-FFF2-40B4-BE49-F238E27FC236}">
                <a16:creationId xmlns:a16="http://schemas.microsoft.com/office/drawing/2014/main" id="{1BC4A4E8-CB2B-B872-C343-FB751D0A6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7152" y="1697555"/>
            <a:ext cx="1348451" cy="1348451"/>
          </a:xfrm>
          <a:prstGeom prst="rect">
            <a:avLst/>
          </a:prstGeom>
        </p:spPr>
      </p:pic>
      <p:pic>
        <p:nvPicPr>
          <p:cNvPr id="12" name="Grafik 11" descr="Tools mit einfarbiger Füllung">
            <a:extLst>
              <a:ext uri="{FF2B5EF4-FFF2-40B4-BE49-F238E27FC236}">
                <a16:creationId xmlns:a16="http://schemas.microsoft.com/office/drawing/2014/main" id="{F5FD897C-7FF3-641F-4374-0497D08EE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36728" y="1697555"/>
            <a:ext cx="1348451" cy="13484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95F4521-1CC6-9F9D-1BA3-63BB569A577E}"/>
              </a:ext>
            </a:extLst>
          </p:cNvPr>
          <p:cNvSpPr txBox="1"/>
          <p:nvPr/>
        </p:nvSpPr>
        <p:spPr>
          <a:xfrm>
            <a:off x="564264" y="3117566"/>
            <a:ext cx="212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>
                <a:solidFill>
                  <a:schemeClr val="tx1"/>
                </a:solidFill>
              </a:rPr>
              <a:t>(</a:t>
            </a:r>
            <a:r>
              <a:rPr lang="de-DE" sz="2000" b="1" err="1">
                <a:solidFill>
                  <a:schemeClr val="tx1"/>
                </a:solidFill>
              </a:rPr>
              <a:t>Near</a:t>
            </a:r>
            <a:r>
              <a:rPr lang="de-DE" sz="2000" b="1">
                <a:solidFill>
                  <a:schemeClr val="tx1"/>
                </a:solidFill>
              </a:rPr>
              <a:t>) Real Time Feedback</a:t>
            </a:r>
            <a:endParaRPr lang="de-DE" sz="20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207D720-A3DE-D429-9D7E-9903F926683B}"/>
              </a:ext>
            </a:extLst>
          </p:cNvPr>
          <p:cNvSpPr txBox="1"/>
          <p:nvPr/>
        </p:nvSpPr>
        <p:spPr>
          <a:xfrm>
            <a:off x="3136506" y="3117566"/>
            <a:ext cx="212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err="1">
                <a:solidFill>
                  <a:schemeClr val="tx1"/>
                </a:solidFill>
              </a:rPr>
              <a:t>Measure</a:t>
            </a:r>
            <a:r>
              <a:rPr lang="de-DE" sz="2000" b="1">
                <a:solidFill>
                  <a:schemeClr val="tx1"/>
                </a:solidFill>
              </a:rPr>
              <a:t> </a:t>
            </a:r>
            <a:r>
              <a:rPr lang="de-DE" sz="2000" b="1" err="1">
                <a:solidFill>
                  <a:schemeClr val="tx1"/>
                </a:solidFill>
              </a:rPr>
              <a:t>Cognitive</a:t>
            </a:r>
            <a:r>
              <a:rPr lang="de-DE" sz="2000" b="1">
                <a:solidFill>
                  <a:schemeClr val="tx1"/>
                </a:solidFill>
              </a:rPr>
              <a:t> Load</a:t>
            </a:r>
            <a:endParaRPr lang="de-DE" sz="200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FB9A60-19C2-03A0-8B87-EBEBFE524369}"/>
              </a:ext>
            </a:extLst>
          </p:cNvPr>
          <p:cNvSpPr txBox="1"/>
          <p:nvPr/>
        </p:nvSpPr>
        <p:spPr>
          <a:xfrm>
            <a:off x="5577813" y="3117566"/>
            <a:ext cx="212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err="1">
                <a:solidFill>
                  <a:schemeClr val="tx1"/>
                </a:solidFill>
              </a:rPr>
              <a:t>Extensibility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00318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3">
            <a:extLst>
              <a:ext uri="{FF2B5EF4-FFF2-40B4-BE49-F238E27FC236}">
                <a16:creationId xmlns:a16="http://schemas.microsoft.com/office/drawing/2014/main" id="{7FF60859-9987-1CFC-99FD-9A43B82D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484" y="2413531"/>
            <a:ext cx="1819866" cy="87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4FD4A-986A-57C9-1B95-488583A81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EEB2-1A0A-0299-369B-CB7A643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CA4C0B2-B991-2D10-F16E-2A178C0675D0}"/>
              </a:ext>
            </a:extLst>
          </p:cNvPr>
          <p:cNvSpPr txBox="1"/>
          <p:nvPr/>
        </p:nvSpPr>
        <p:spPr>
          <a:xfrm>
            <a:off x="1621922" y="3295512"/>
            <a:ext cx="11640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>
                <a:solidFill>
                  <a:srgbClr val="00B050"/>
                </a:solidFill>
              </a:rPr>
              <a:t>&lt; 200 </a:t>
            </a:r>
            <a:r>
              <a:rPr lang="de-DE" sz="2000" err="1">
                <a:solidFill>
                  <a:srgbClr val="00B050"/>
                </a:solidFill>
              </a:rPr>
              <a:t>ms</a:t>
            </a:r>
            <a:endParaRPr lang="de-DE" sz="2000">
              <a:solidFill>
                <a:srgbClr val="00B05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9A563F-277C-9198-0196-0344688CC99A}"/>
              </a:ext>
            </a:extLst>
          </p:cNvPr>
          <p:cNvSpPr txBox="1"/>
          <p:nvPr/>
        </p:nvSpPr>
        <p:spPr>
          <a:xfrm>
            <a:off x="3485308" y="3286959"/>
            <a:ext cx="14260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>
                <a:solidFill>
                  <a:srgbClr val="C00000"/>
                </a:solidFill>
                <a:ea typeface="+mn-lt"/>
                <a:cs typeface="+mn-lt"/>
              </a:rPr>
              <a:t>~5 min</a:t>
            </a:r>
            <a:endParaRPr lang="de-DE" sz="200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EF673C1-9250-1DF2-784B-64A57CF71B3A}"/>
              </a:ext>
            </a:extLst>
          </p:cNvPr>
          <p:cNvSpPr txBox="1"/>
          <p:nvPr/>
        </p:nvSpPr>
        <p:spPr>
          <a:xfrm>
            <a:off x="5378371" y="3295512"/>
            <a:ext cx="13542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00B050"/>
                </a:solidFill>
              </a:rPr>
              <a:t>&lt; 200 </a:t>
            </a:r>
            <a:r>
              <a:rPr lang="en-US" sz="2000" err="1">
                <a:solidFill>
                  <a:srgbClr val="00B050"/>
                </a:solidFill>
              </a:rPr>
              <a:t>ms</a:t>
            </a:r>
            <a:endParaRPr lang="en-US" sz="2000">
              <a:solidFill>
                <a:srgbClr val="00B050"/>
              </a:solidFill>
            </a:endParaRPr>
          </a:p>
        </p:txBody>
      </p:sp>
      <p:sp>
        <p:nvSpPr>
          <p:cNvPr id="10" name="Textfeld 25">
            <a:extLst>
              <a:ext uri="{FF2B5EF4-FFF2-40B4-BE49-F238E27FC236}">
                <a16:creationId xmlns:a16="http://schemas.microsoft.com/office/drawing/2014/main" id="{8454E8C9-F37F-3754-F9EE-BC5282D99965}"/>
              </a:ext>
            </a:extLst>
          </p:cNvPr>
          <p:cNvSpPr txBox="1"/>
          <p:nvPr/>
        </p:nvSpPr>
        <p:spPr>
          <a:xfrm>
            <a:off x="5231299" y="2551065"/>
            <a:ext cx="137750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chemeClr val="accent1"/>
                </a:solidFill>
              </a:rPr>
              <a:t>Websocket</a:t>
            </a:r>
          </a:p>
        </p:txBody>
      </p:sp>
      <p:pic>
        <p:nvPicPr>
          <p:cNvPr id="14" name="Inhaltsplatzhalter 9" descr="List with solid fill">
            <a:extLst>
              <a:ext uri="{FF2B5EF4-FFF2-40B4-BE49-F238E27FC236}">
                <a16:creationId xmlns:a16="http://schemas.microsoft.com/office/drawing/2014/main" id="{670C7A05-8862-D733-7991-60C9B1514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8934" y="2359871"/>
            <a:ext cx="1018811" cy="1018811"/>
          </a:xfrm>
          <a:prstGeom prst="rect">
            <a:avLst/>
          </a:prstGeom>
        </p:spPr>
      </p:pic>
      <p:pic>
        <p:nvPicPr>
          <p:cNvPr id="15" name="Grafik 16" descr="Statistiken mit einfarbiger Füllung">
            <a:extLst>
              <a:ext uri="{FF2B5EF4-FFF2-40B4-BE49-F238E27FC236}">
                <a16:creationId xmlns:a16="http://schemas.microsoft.com/office/drawing/2014/main" id="{67C04F16-CD23-80A3-667C-19A9EA6AC1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0672" y="2286259"/>
            <a:ext cx="1156334" cy="1166034"/>
          </a:xfrm>
          <a:prstGeom prst="rect">
            <a:avLst/>
          </a:prstGeom>
        </p:spPr>
      </p:pic>
      <p:sp>
        <p:nvSpPr>
          <p:cNvPr id="17" name="Textfeld 20">
            <a:extLst>
              <a:ext uri="{FF2B5EF4-FFF2-40B4-BE49-F238E27FC236}">
                <a16:creationId xmlns:a16="http://schemas.microsoft.com/office/drawing/2014/main" id="{6E2F6698-7A7A-FEF8-80B0-B4A9CC8AF57D}"/>
              </a:ext>
            </a:extLst>
          </p:cNvPr>
          <p:cNvSpPr txBox="1"/>
          <p:nvPr/>
        </p:nvSpPr>
        <p:spPr>
          <a:xfrm>
            <a:off x="1676587" y="2569193"/>
            <a:ext cx="1018580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chemeClr val="accent1"/>
                </a:solidFill>
              </a:rPr>
              <a:t>HTTP</a:t>
            </a:r>
          </a:p>
        </p:txBody>
      </p:sp>
      <p:sp>
        <p:nvSpPr>
          <p:cNvPr id="19" name="Pfeil: nach rechts 22">
            <a:extLst>
              <a:ext uri="{FF2B5EF4-FFF2-40B4-BE49-F238E27FC236}">
                <a16:creationId xmlns:a16="http://schemas.microsoft.com/office/drawing/2014/main" id="{BFC1C9C5-2E44-AAD8-296F-1A72E6F4178A}"/>
              </a:ext>
            </a:extLst>
          </p:cNvPr>
          <p:cNvSpPr/>
          <p:nvPr/>
        </p:nvSpPr>
        <p:spPr>
          <a:xfrm>
            <a:off x="1333390" y="2775996"/>
            <a:ext cx="1819866" cy="21570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2">
            <a:extLst>
              <a:ext uri="{FF2B5EF4-FFF2-40B4-BE49-F238E27FC236}">
                <a16:creationId xmlns:a16="http://schemas.microsoft.com/office/drawing/2014/main" id="{ED89A614-B089-E435-B8F4-5EDF940946D7}"/>
              </a:ext>
            </a:extLst>
          </p:cNvPr>
          <p:cNvSpPr/>
          <p:nvPr/>
        </p:nvSpPr>
        <p:spPr>
          <a:xfrm>
            <a:off x="5132403" y="2761424"/>
            <a:ext cx="1725597" cy="21570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80071-F036-8222-70F5-3546BE4A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793" y="4604897"/>
            <a:ext cx="5722935" cy="235219"/>
          </a:xfrm>
        </p:spPr>
        <p:txBody>
          <a:bodyPr/>
          <a:lstStyle/>
          <a:p>
            <a:r>
              <a:rPr lang="en-US"/>
              <a:t>Integrative Masters Project – Hermann, </a:t>
            </a:r>
            <a:r>
              <a:rPr lang="en-US" err="1"/>
              <a:t>Jenss</a:t>
            </a:r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EDE5AF4-BD5F-124B-FE9D-DF1DE554427B}"/>
              </a:ext>
            </a:extLst>
          </p:cNvPr>
          <p:cNvSpPr txBox="1"/>
          <p:nvPr/>
        </p:nvSpPr>
        <p:spPr>
          <a:xfrm rot="20105430">
            <a:off x="2159698" y="1966944"/>
            <a:ext cx="4457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err="1">
                <a:solidFill>
                  <a:srgbClr val="C00000"/>
                </a:solidFill>
              </a:rPr>
              <a:t>Too</a:t>
            </a:r>
            <a:r>
              <a:rPr lang="de-DE" sz="7200">
                <a:solidFill>
                  <a:srgbClr val="C00000"/>
                </a:solidFill>
              </a:rPr>
              <a:t> Slow !</a:t>
            </a:r>
          </a:p>
        </p:txBody>
      </p:sp>
    </p:spTree>
    <p:extLst>
      <p:ext uri="{BB962C8B-B14F-4D97-AF65-F5344CB8AC3E}">
        <p14:creationId xmlns:p14="http://schemas.microsoft.com/office/powerpoint/2010/main" val="3461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7282-3C4B-1307-A7B8-1896BF61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F449A-D304-DFF7-6945-F0FD2C71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F476-8178-93A3-2B5B-64356095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FFA4AD-5CDD-55AA-189A-578D4C65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969"/>
          <a:stretch/>
        </p:blipFill>
        <p:spPr>
          <a:xfrm>
            <a:off x="321413" y="1728062"/>
            <a:ext cx="7675748" cy="2478178"/>
          </a:xfrm>
        </p:spPr>
      </p:pic>
    </p:spTree>
    <p:extLst>
      <p:ext uri="{BB962C8B-B14F-4D97-AF65-F5344CB8AC3E}">
        <p14:creationId xmlns:p14="http://schemas.microsoft.com/office/powerpoint/2010/main" val="114432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A460-1DA0-1542-EF1A-9B8F9D0A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8B084-867C-D8A7-FB3D-6A3D3125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82C72-2332-990C-2B7E-D7427D93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C6A84D2-C388-7ED3-DCAC-D68809B86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8" y="1500777"/>
            <a:ext cx="6780818" cy="2991676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08103A60-FA95-5CA2-D127-85EE3E36F3E7}"/>
              </a:ext>
            </a:extLst>
          </p:cNvPr>
          <p:cNvSpPr/>
          <p:nvPr/>
        </p:nvSpPr>
        <p:spPr>
          <a:xfrm>
            <a:off x="290933" y="1408259"/>
            <a:ext cx="7778994" cy="3129273"/>
          </a:xfrm>
          <a:prstGeom prst="rect">
            <a:avLst/>
          </a:prstGeom>
          <a:solidFill>
            <a:schemeClr val="accent1">
              <a:alpha val="90996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Kopf mit Zahnrädern mit einfarbiger Füllung">
            <a:extLst>
              <a:ext uri="{FF2B5EF4-FFF2-40B4-BE49-F238E27FC236}">
                <a16:creationId xmlns:a16="http://schemas.microsoft.com/office/drawing/2014/main" id="{9362F872-A9E3-1437-41B4-4BE83317D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61437" y="2031621"/>
            <a:ext cx="1819989" cy="1819989"/>
          </a:xfrm>
          <a:prstGeom prst="rect">
            <a:avLst/>
          </a:prstGeom>
        </p:spPr>
      </p:pic>
      <p:pic>
        <p:nvPicPr>
          <p:cNvPr id="18" name="Grafik 17" descr="Häkchen mit einfarbiger Füllung">
            <a:extLst>
              <a:ext uri="{FF2B5EF4-FFF2-40B4-BE49-F238E27FC236}">
                <a16:creationId xmlns:a16="http://schemas.microsoft.com/office/drawing/2014/main" id="{57E18BB0-F99B-C6B3-967F-535B89A09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79011">
            <a:off x="4514273" y="2558388"/>
            <a:ext cx="1150696" cy="11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A460-1DA0-1542-EF1A-9B8F9D0A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8B084-867C-D8A7-FB3D-6A3D3125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82C72-2332-990C-2B7E-D7427D93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A3195C9-EA03-223D-D7BE-2C0716C41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44" y="1490608"/>
            <a:ext cx="5791003" cy="29507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B29DF4-2EAA-096D-679B-1DF78A9ED8CC}"/>
              </a:ext>
            </a:extLst>
          </p:cNvPr>
          <p:cNvSpPr txBox="1"/>
          <p:nvPr/>
        </p:nvSpPr>
        <p:spPr>
          <a:xfrm>
            <a:off x="5877069" y="1846594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2400</a:t>
            </a:r>
            <a:endParaRPr lang="en-US" sz="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C39AC-047E-FD46-3EAD-EC832A320BA6}"/>
              </a:ext>
            </a:extLst>
          </p:cNvPr>
          <p:cNvSpPr txBox="1"/>
          <p:nvPr/>
        </p:nvSpPr>
        <p:spPr>
          <a:xfrm>
            <a:off x="6036728" y="3646775"/>
            <a:ext cx="247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</a:t>
            </a:r>
            <a:endParaRPr lang="en-US" sz="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847FFDE-9764-C9D6-8A30-9BE435AE3E29}"/>
              </a:ext>
            </a:extLst>
          </p:cNvPr>
          <p:cNvSpPr/>
          <p:nvPr/>
        </p:nvSpPr>
        <p:spPr>
          <a:xfrm>
            <a:off x="290933" y="1408259"/>
            <a:ext cx="7778994" cy="3129273"/>
          </a:xfrm>
          <a:prstGeom prst="rect">
            <a:avLst/>
          </a:prstGeom>
          <a:solidFill>
            <a:schemeClr val="accent1">
              <a:alpha val="90996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Rakete mit einfarbiger Füllung">
            <a:extLst>
              <a:ext uri="{FF2B5EF4-FFF2-40B4-BE49-F238E27FC236}">
                <a16:creationId xmlns:a16="http://schemas.microsoft.com/office/drawing/2014/main" id="{53D06405-E27B-587F-B1CB-00519DA5A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61437" y="2031621"/>
            <a:ext cx="1819989" cy="1819989"/>
          </a:xfrm>
          <a:prstGeom prst="rect">
            <a:avLst/>
          </a:prstGeom>
        </p:spPr>
      </p:pic>
      <p:pic>
        <p:nvPicPr>
          <p:cNvPr id="3" name="Grafik 17" descr="Häkchen mit einfarbiger Füllung">
            <a:extLst>
              <a:ext uri="{FF2B5EF4-FFF2-40B4-BE49-F238E27FC236}">
                <a16:creationId xmlns:a16="http://schemas.microsoft.com/office/drawing/2014/main" id="{CA9229FD-E684-47FD-5BF2-4D880711C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79011">
            <a:off x="4514273" y="2558388"/>
            <a:ext cx="1150696" cy="11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7282-3C4B-1307-A7B8-1896BF61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F449A-D304-DFF7-6945-F0FD2C71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F476-8178-93A3-2B5B-64356095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9332AA3-6334-F7D2-76CF-64F9825BF24C}"/>
              </a:ext>
            </a:extLst>
          </p:cNvPr>
          <p:cNvSpPr/>
          <p:nvPr/>
        </p:nvSpPr>
        <p:spPr>
          <a:xfrm>
            <a:off x="2880360" y="1670394"/>
            <a:ext cx="1298447" cy="7253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1F7DAF-5D40-790C-32FB-666C57ACA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69"/>
          <a:stretch/>
        </p:blipFill>
        <p:spPr>
          <a:xfrm>
            <a:off x="344273" y="1682342"/>
            <a:ext cx="7675748" cy="24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7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7282-3C4B-1307-A7B8-1896BF61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Spark?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F449A-D304-DFF7-6945-F0FD2C71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F476-8178-93A3-2B5B-64356095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Masters Project – Hermann, Jenss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0C134C-B5D1-34DB-1F5F-3FF117F0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03" y="1730441"/>
            <a:ext cx="2655794" cy="6609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C763A0-017B-C3B1-6C7A-54D196EE6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0" y="3350977"/>
            <a:ext cx="1510926" cy="1005453"/>
          </a:xfrm>
          <a:prstGeom prst="rect">
            <a:avLst/>
          </a:prstGeom>
        </p:spPr>
      </p:pic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71B779CB-4C6A-97A4-1DAA-7C370718F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728" y="1982985"/>
            <a:ext cx="1823801" cy="889103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F314138-4B7D-D1B7-9319-3274EA050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466" y="3543630"/>
            <a:ext cx="2463800" cy="8128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86280A9-6AF1-551E-C677-6F7C17500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256" y="3073285"/>
            <a:ext cx="1981200" cy="1028700"/>
          </a:xfrm>
          <a:prstGeom prst="rect">
            <a:avLst/>
          </a:prstGeom>
        </p:spPr>
      </p:pic>
      <p:pic>
        <p:nvPicPr>
          <p:cNvPr id="27" name="Grafik 2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A1E9375-E325-4726-C110-02791CBCB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72" y="2072459"/>
            <a:ext cx="2679700" cy="7493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BC278F4-41AE-D119-602D-4A5FA0693C67}"/>
              </a:ext>
            </a:extLst>
          </p:cNvPr>
          <p:cNvSpPr/>
          <p:nvPr/>
        </p:nvSpPr>
        <p:spPr>
          <a:xfrm>
            <a:off x="281485" y="1408259"/>
            <a:ext cx="7778994" cy="3129273"/>
          </a:xfrm>
          <a:prstGeom prst="rect">
            <a:avLst/>
          </a:prstGeom>
          <a:solidFill>
            <a:schemeClr val="accent1">
              <a:alpha val="90996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A427127-21EE-4865-964E-8B2D2F060EEF}"/>
              </a:ext>
            </a:extLst>
          </p:cNvPr>
          <p:cNvSpPr txBox="1"/>
          <p:nvPr/>
        </p:nvSpPr>
        <p:spPr>
          <a:xfrm>
            <a:off x="1929327" y="1938206"/>
            <a:ext cx="380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solidFill>
                  <a:schemeClr val="bg1"/>
                </a:solidFill>
              </a:rPr>
              <a:t>Popular &amp; </a:t>
            </a:r>
            <a:r>
              <a:rPr lang="de-DE" sz="3600" err="1">
                <a:solidFill>
                  <a:schemeClr val="bg1"/>
                </a:solidFill>
              </a:rPr>
              <a:t>Usable</a:t>
            </a: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9A99AC0-8C28-0E0A-6230-732D6D446303}"/>
              </a:ext>
            </a:extLst>
          </p:cNvPr>
          <p:cNvSpPr txBox="1"/>
          <p:nvPr/>
        </p:nvSpPr>
        <p:spPr>
          <a:xfrm>
            <a:off x="1464611" y="2697580"/>
            <a:ext cx="5134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err="1">
                <a:solidFill>
                  <a:schemeClr val="bg1"/>
                </a:solidFill>
              </a:rPr>
              <a:t>Extensions</a:t>
            </a:r>
            <a:r>
              <a:rPr lang="de-DE"/>
              <a:t> </a:t>
            </a:r>
            <a:r>
              <a:rPr lang="de-DE" sz="3600">
                <a:solidFill>
                  <a:schemeClr val="bg1"/>
                </a:solidFill>
              </a:rPr>
              <a:t>&amp;</a:t>
            </a:r>
            <a:r>
              <a:rPr lang="de-DE"/>
              <a:t> </a:t>
            </a:r>
            <a:r>
              <a:rPr lang="de-DE" sz="3600">
                <a:solidFill>
                  <a:schemeClr val="bg1"/>
                </a:solidFill>
              </a:rPr>
              <a:t>Python</a:t>
            </a:r>
            <a:r>
              <a:rPr lang="de-DE"/>
              <a:t> </a:t>
            </a:r>
            <a:r>
              <a:rPr lang="de-DE" sz="360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F7E43E6-CD94-57C9-6D8B-76095901545C}"/>
              </a:ext>
            </a:extLst>
          </p:cNvPr>
          <p:cNvSpPr txBox="1"/>
          <p:nvPr/>
        </p:nvSpPr>
        <p:spPr>
          <a:xfrm>
            <a:off x="764340" y="3485959"/>
            <a:ext cx="667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solidFill>
                  <a:schemeClr val="bg1"/>
                </a:solidFill>
              </a:rPr>
              <a:t>Low </a:t>
            </a:r>
            <a:r>
              <a:rPr lang="de-DE" sz="3600" err="1">
                <a:solidFill>
                  <a:schemeClr val="bg1"/>
                </a:solidFill>
              </a:rPr>
              <a:t>Latencies</a:t>
            </a:r>
            <a:r>
              <a:rPr lang="de-DE" sz="3600">
                <a:solidFill>
                  <a:schemeClr val="bg1"/>
                </a:solidFill>
              </a:rPr>
              <a:t> &amp; High </a:t>
            </a:r>
            <a:r>
              <a:rPr lang="de-DE" sz="3600" err="1">
                <a:solidFill>
                  <a:schemeClr val="bg1"/>
                </a:solidFill>
              </a:rPr>
              <a:t>Throughput</a:t>
            </a:r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E959CCC-0290-4E0C-4F36-36F41EBB79CE}"/>
              </a:ext>
            </a:extLst>
          </p:cNvPr>
          <p:cNvSpPr txBox="1"/>
          <p:nvPr/>
        </p:nvSpPr>
        <p:spPr>
          <a:xfrm>
            <a:off x="2066931" y="4341010"/>
            <a:ext cx="59789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700" dirty="0">
                <a:solidFill>
                  <a:schemeClr val="accent1"/>
                </a:solidFill>
              </a:rPr>
              <a:t>https://</a:t>
            </a:r>
            <a:r>
              <a:rPr lang="de-DE" sz="700" dirty="0" err="1">
                <a:solidFill>
                  <a:schemeClr val="accent1"/>
                </a:solidFill>
              </a:rPr>
              <a:t>ieeexplore.ieee.org</a:t>
            </a:r>
            <a:r>
              <a:rPr lang="de-DE" sz="700" dirty="0">
                <a:solidFill>
                  <a:schemeClr val="accent1"/>
                </a:solidFill>
              </a:rPr>
              <a:t>/</a:t>
            </a:r>
            <a:r>
              <a:rPr lang="de-DE" sz="700" dirty="0" err="1">
                <a:solidFill>
                  <a:schemeClr val="accent1"/>
                </a:solidFill>
              </a:rPr>
              <a:t>abstract</a:t>
            </a:r>
            <a:r>
              <a:rPr lang="de-DE" sz="700" dirty="0">
                <a:solidFill>
                  <a:schemeClr val="accent1"/>
                </a:solidFill>
              </a:rPr>
              <a:t>/</a:t>
            </a:r>
            <a:r>
              <a:rPr lang="de-DE" sz="700" dirty="0" err="1">
                <a:solidFill>
                  <a:schemeClr val="accent1"/>
                </a:solidFill>
              </a:rPr>
              <a:t>document</a:t>
            </a:r>
            <a:r>
              <a:rPr lang="de-DE" sz="700" dirty="0">
                <a:solidFill>
                  <a:schemeClr val="accent1"/>
                </a:solidFill>
              </a:rPr>
              <a:t>/7530084</a:t>
            </a:r>
          </a:p>
        </p:txBody>
      </p:sp>
      <p:sp>
        <p:nvSpPr>
          <p:cNvPr id="3" name="Textfeld 30">
            <a:extLst>
              <a:ext uri="{FF2B5EF4-FFF2-40B4-BE49-F238E27FC236}">
                <a16:creationId xmlns:a16="http://schemas.microsoft.com/office/drawing/2014/main" id="{303AB770-217A-C686-6890-0E20256606FB}"/>
              </a:ext>
            </a:extLst>
          </p:cNvPr>
          <p:cNvSpPr txBox="1"/>
          <p:nvPr/>
        </p:nvSpPr>
        <p:spPr>
          <a:xfrm>
            <a:off x="2084317" y="4327711"/>
            <a:ext cx="59789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700" dirty="0">
                <a:solidFill>
                  <a:schemeClr val="bg1"/>
                </a:solidFill>
              </a:rPr>
              <a:t>https://</a:t>
            </a:r>
            <a:r>
              <a:rPr lang="de-DE" sz="700" dirty="0" err="1">
                <a:solidFill>
                  <a:schemeClr val="bg1"/>
                </a:solidFill>
              </a:rPr>
              <a:t>ieeexplore.ieee.org</a:t>
            </a:r>
            <a:r>
              <a:rPr lang="de-DE" sz="700" dirty="0">
                <a:solidFill>
                  <a:schemeClr val="bg1"/>
                </a:solidFill>
              </a:rPr>
              <a:t>/</a:t>
            </a:r>
            <a:r>
              <a:rPr lang="de-DE" sz="700" dirty="0" err="1">
                <a:solidFill>
                  <a:schemeClr val="bg1"/>
                </a:solidFill>
              </a:rPr>
              <a:t>abstract</a:t>
            </a:r>
            <a:r>
              <a:rPr lang="de-DE" sz="700" dirty="0">
                <a:solidFill>
                  <a:schemeClr val="bg1"/>
                </a:solidFill>
              </a:rPr>
              <a:t>/</a:t>
            </a:r>
            <a:r>
              <a:rPr lang="de-DE" sz="700" dirty="0" err="1">
                <a:solidFill>
                  <a:schemeClr val="bg1"/>
                </a:solidFill>
              </a:rPr>
              <a:t>document</a:t>
            </a:r>
            <a:r>
              <a:rPr lang="de-DE" sz="700" dirty="0">
                <a:solidFill>
                  <a:schemeClr val="bg1"/>
                </a:solidFill>
              </a:rPr>
              <a:t>/7530084</a:t>
            </a:r>
          </a:p>
        </p:txBody>
      </p:sp>
    </p:spTree>
    <p:extLst>
      <p:ext uri="{BB962C8B-B14F-4D97-AF65-F5344CB8AC3E}">
        <p14:creationId xmlns:p14="http://schemas.microsoft.com/office/powerpoint/2010/main" val="40625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/>
      <p:bldP spid="29" grpId="0"/>
      <p:bldP spid="30" grpId="0"/>
      <p:bldP spid="3" grpId="0"/>
    </p:bldLst>
  </p:timing>
</p:sld>
</file>

<file path=ppt/theme/theme1.xml><?xml version="1.0" encoding="utf-8"?>
<a:theme xmlns:a="http://schemas.openxmlformats.org/drawingml/2006/main" name="Memo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783</Words>
  <Application>Microsoft Macintosh PowerPoint</Application>
  <PresentationFormat>Bildschirmpräsentation (16:9)</PresentationFormat>
  <Paragraphs>199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Elephant</vt:lpstr>
      <vt:lpstr>Futura Medium</vt:lpstr>
      <vt:lpstr>Futura Medium</vt:lpstr>
      <vt:lpstr>Helvetica</vt:lpstr>
      <vt:lpstr>Univers Condensed</vt:lpstr>
      <vt:lpstr>MemoVTI</vt:lpstr>
      <vt:lpstr>Architecture for a Neuroadaptive Coding Experience </vt:lpstr>
      <vt:lpstr>Motivation</vt:lpstr>
      <vt:lpstr>Requirements</vt:lpstr>
      <vt:lpstr>Milestone</vt:lpstr>
      <vt:lpstr>Prototype</vt:lpstr>
      <vt:lpstr>Measure</vt:lpstr>
      <vt:lpstr>Measure</vt:lpstr>
      <vt:lpstr>Prototype</vt:lpstr>
      <vt:lpstr>Why Spark?</vt:lpstr>
      <vt:lpstr>Spark Structured Streaming</vt:lpstr>
      <vt:lpstr>Extension – New Metric</vt:lpstr>
      <vt:lpstr>Spark Structured Streaming</vt:lpstr>
      <vt:lpstr>Potential Solution</vt:lpstr>
      <vt:lpstr>Future Work 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 Erik Jenß</dc:creator>
  <cp:lastModifiedBy>Hermann, Jonas</cp:lastModifiedBy>
  <cp:revision>3</cp:revision>
  <dcterms:created xsi:type="dcterms:W3CDTF">2022-10-18T08:32:19Z</dcterms:created>
  <dcterms:modified xsi:type="dcterms:W3CDTF">2023-01-09T09:06:22Z</dcterms:modified>
</cp:coreProperties>
</file>